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0"/>
  </p:notesMasterIdLst>
  <p:sldIdLst>
    <p:sldId id="1068" r:id="rId5"/>
    <p:sldId id="260" r:id="rId6"/>
    <p:sldId id="261" r:id="rId7"/>
    <p:sldId id="532" r:id="rId8"/>
    <p:sldId id="678" r:id="rId9"/>
    <p:sldId id="867" r:id="rId11"/>
    <p:sldId id="417" r:id="rId12"/>
    <p:sldId id="968" r:id="rId13"/>
    <p:sldId id="410" r:id="rId14"/>
    <p:sldId id="969" r:id="rId15"/>
    <p:sldId id="774" r:id="rId16"/>
    <p:sldId id="775" r:id="rId17"/>
    <p:sldId id="776" r:id="rId18"/>
    <p:sldId id="777" r:id="rId19"/>
    <p:sldId id="778" r:id="rId20"/>
    <p:sldId id="422" r:id="rId21"/>
    <p:sldId id="423" r:id="rId22"/>
    <p:sldId id="772" r:id="rId23"/>
    <p:sldId id="773" r:id="rId24"/>
    <p:sldId id="333" r:id="rId25"/>
    <p:sldId id="334" r:id="rId26"/>
    <p:sldId id="493" r:id="rId27"/>
    <p:sldId id="496" r:id="rId28"/>
    <p:sldId id="679" r:id="rId29"/>
    <p:sldId id="495" r:id="rId30"/>
    <p:sldId id="514" r:id="rId31"/>
    <p:sldId id="515" r:id="rId32"/>
    <p:sldId id="499" r:id="rId33"/>
    <p:sldId id="500" r:id="rId34"/>
    <p:sldId id="501" r:id="rId35"/>
    <p:sldId id="502" r:id="rId36"/>
    <p:sldId id="503" r:id="rId37"/>
    <p:sldId id="504" r:id="rId38"/>
    <p:sldId id="505" r:id="rId39"/>
    <p:sldId id="506" r:id="rId40"/>
    <p:sldId id="508" r:id="rId41"/>
    <p:sldId id="509" r:id="rId42"/>
    <p:sldId id="510" r:id="rId43"/>
    <p:sldId id="779" r:id="rId44"/>
    <p:sldId id="511" r:id="rId45"/>
    <p:sldId id="512" r:id="rId46"/>
    <p:sldId id="513" r:id="rId47"/>
    <p:sldId id="785" r:id="rId48"/>
    <p:sldId id="786" r:id="rId49"/>
    <p:sldId id="533" r:id="rId50"/>
    <p:sldId id="534" r:id="rId51"/>
    <p:sldId id="673" r:id="rId52"/>
    <p:sldId id="1069" r:id="rId53"/>
    <p:sldId id="1070" r:id="rId54"/>
    <p:sldId id="610" r:id="rId55"/>
    <p:sldId id="611" r:id="rId56"/>
    <p:sldId id="612" r:id="rId57"/>
    <p:sldId id="613" r:id="rId58"/>
    <p:sldId id="614" r:id="rId59"/>
    <p:sldId id="615" r:id="rId60"/>
    <p:sldId id="616" r:id="rId61"/>
    <p:sldId id="617" r:id="rId62"/>
    <p:sldId id="619" r:id="rId63"/>
    <p:sldId id="620" r:id="rId64"/>
    <p:sldId id="621" r:id="rId65"/>
    <p:sldId id="622" r:id="rId66"/>
    <p:sldId id="1071" r:id="rId67"/>
    <p:sldId id="632" r:id="rId68"/>
    <p:sldId id="633" r:id="rId69"/>
    <p:sldId id="634" r:id="rId70"/>
    <p:sldId id="635" r:id="rId71"/>
    <p:sldId id="636" r:id="rId72"/>
    <p:sldId id="637" r:id="rId73"/>
    <p:sldId id="638" r:id="rId74"/>
    <p:sldId id="535" r:id="rId75"/>
    <p:sldId id="536" r:id="rId76"/>
    <p:sldId id="537" r:id="rId77"/>
    <p:sldId id="538" r:id="rId78"/>
    <p:sldId id="782" r:id="rId79"/>
    <p:sldId id="780" r:id="rId80"/>
    <p:sldId id="781" r:id="rId81"/>
    <p:sldId id="557" r:id="rId82"/>
    <p:sldId id="545" r:id="rId83"/>
    <p:sldId id="546" r:id="rId84"/>
    <p:sldId id="548" r:id="rId85"/>
    <p:sldId id="608" r:id="rId86"/>
    <p:sldId id="551" r:id="rId87"/>
    <p:sldId id="787" r:id="rId88"/>
    <p:sldId id="552" r:id="rId89"/>
    <p:sldId id="344" r:id="rId90"/>
    <p:sldId id="1072" r:id="rId91"/>
    <p:sldId id="1073" r:id="rId92"/>
    <p:sldId id="1074" r:id="rId93"/>
    <p:sldId id="1075" r:id="rId94"/>
    <p:sldId id="1076" r:id="rId95"/>
    <p:sldId id="517" r:id="rId96"/>
    <p:sldId id="518" r:id="rId97"/>
    <p:sldId id="519" r:id="rId98"/>
    <p:sldId id="520" r:id="rId99"/>
    <p:sldId id="680" r:id="rId100"/>
    <p:sldId id="521" r:id="rId101"/>
    <p:sldId id="674" r:id="rId102"/>
    <p:sldId id="522" r:id="rId103"/>
    <p:sldId id="784" r:id="rId104"/>
    <p:sldId id="675" r:id="rId105"/>
    <p:sldId id="525" r:id="rId106"/>
    <p:sldId id="783" r:id="rId107"/>
    <p:sldId id="526" r:id="rId108"/>
    <p:sldId id="527" r:id="rId109"/>
    <p:sldId id="528" r:id="rId110"/>
    <p:sldId id="677" r:id="rId111"/>
    <p:sldId id="676" r:id="rId112"/>
    <p:sldId id="530" r:id="rId113"/>
  </p:sldIdLst>
  <p:sldSz cx="9144000" cy="6858000" type="screen4x3"/>
  <p:notesSz cx="6858000" cy="9144000"/>
  <p:defaultTextStyle>
    <a:defPPr>
      <a:defRPr lang="zh-CN"/>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66"/>
    <a:srgbClr val="CCFFFF"/>
    <a:srgbClr val="CC6600"/>
    <a:srgbClr val="F7E8D5"/>
    <a:srgbClr val="99CCFF"/>
    <a:srgbClr val="0000CC"/>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71" d="100"/>
          <a:sy n="71" d="100"/>
        </p:scale>
        <p:origin x="1056" y="60"/>
      </p:cViewPr>
      <p:guideLst>
        <p:guide orient="horz" pos="2157"/>
        <p:guide pos="290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5.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6" Type="http://schemas.openxmlformats.org/officeDocument/2006/relationships/tableStyles" Target="tableStyles.xml"/><Relationship Id="rId115" Type="http://schemas.openxmlformats.org/officeDocument/2006/relationships/viewProps" Target="viewProps.xml"/><Relationship Id="rId114" Type="http://schemas.openxmlformats.org/officeDocument/2006/relationships/presProps" Target="presProps.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页眉占位符 1"/>
          <p:cNvSpPr>
            <a:spLocks noGrp="1" noChangeArrowheads="1"/>
          </p:cNvSpPr>
          <p:nvPr>
            <p:ph type="hdr" sz="quarter"/>
          </p:nvPr>
        </p:nvSpPr>
        <p:spPr bwMode="auto">
          <a:xfrm>
            <a:off x="0" y="0"/>
            <a:ext cx="2970213" cy="457200"/>
          </a:xfrm>
          <a:prstGeom prst="rect">
            <a:avLst/>
          </a:prstGeom>
          <a:noFill/>
          <a:ln w="9525">
            <a:noFill/>
            <a:miter lim="800000"/>
          </a:ln>
        </p:spPr>
        <p:txBody>
          <a:bodyPr vert="horz" wrap="square" lIns="91440" tIns="45720" rIns="91440" bIns="45720" numCol="1" anchor="t" anchorCtr="0" compatLnSpc="1"/>
          <a:lstStyle>
            <a:lvl1pPr>
              <a:defRPr sz="1200" smtClean="0"/>
            </a:lvl1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FFFF00"/>
              </a:solidFill>
              <a:effectLst/>
              <a:uLnTx/>
              <a:uFillTx/>
              <a:latin typeface="Times New Roman" panose="02020603050405020304" pitchFamily="18" charset="0"/>
              <a:ea typeface="宋体" panose="02010600030101010101" pitchFamily="2" charset="-122"/>
              <a:cs typeface="+mn-cs"/>
            </a:endParaRPr>
          </a:p>
        </p:txBody>
      </p:sp>
      <p:sp>
        <p:nvSpPr>
          <p:cNvPr id="4099" name="日期占位符 2"/>
          <p:cNvSpPr>
            <a:spLocks noGrp="1" noChangeArrowheads="1"/>
          </p:cNvSpPr>
          <p:nvPr>
            <p:ph type="dt" idx="1"/>
          </p:nvPr>
        </p:nvSpPr>
        <p:spPr bwMode="auto">
          <a:xfrm>
            <a:off x="3883025" y="0"/>
            <a:ext cx="2973388" cy="457200"/>
          </a:xfrm>
          <a:prstGeom prst="rect">
            <a:avLst/>
          </a:prstGeom>
          <a:noFill/>
          <a:ln w="9525">
            <a:noFill/>
            <a:miter lim="800000"/>
          </a:ln>
        </p:spPr>
        <p:txBody>
          <a:bodyPr vert="horz" wrap="square" lIns="91440" tIns="45720" rIns="91440" bIns="45720" numCol="1" anchor="t" anchorCtr="0" compatLnSpc="1"/>
          <a:lstStyle>
            <a:lvl1pPr algn="r">
              <a:defRPr sz="1200" smtClean="0"/>
            </a:lvl1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FFFF00"/>
              </a:solidFill>
              <a:effectLst/>
              <a:uLnTx/>
              <a:uFillTx/>
              <a:latin typeface="Times New Roman" panose="02020603050405020304" pitchFamily="18" charset="0"/>
              <a:ea typeface="宋体" panose="02010600030101010101" pitchFamily="2" charset="-122"/>
              <a:cs typeface="+mn-cs"/>
            </a:endParaRPr>
          </a:p>
        </p:txBody>
      </p:sp>
      <p:sp>
        <p:nvSpPr>
          <p:cNvPr id="37892" name="幻灯片图像占位符 3"/>
          <p:cNvSpPr>
            <a:spLocks noGrp="1"/>
          </p:cNvSpPr>
          <p:nvPr>
            <p:ph type="sldImg"/>
          </p:nvPr>
        </p:nvSpPr>
        <p:spPr>
          <a:xfrm>
            <a:off x="1143000" y="685800"/>
            <a:ext cx="4572000" cy="3429000"/>
          </a:xfrm>
          <a:prstGeom prst="rect">
            <a:avLst/>
          </a:prstGeom>
          <a:noFill/>
          <a:ln w="9525">
            <a:noFill/>
          </a:ln>
        </p:spPr>
      </p:sp>
      <p:sp>
        <p:nvSpPr>
          <p:cNvPr id="4101" name="备注占位符 4"/>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102" name="页脚占位符 5"/>
          <p:cNvSpPr>
            <a:spLocks noGrp="1" noChangeArrowheads="1"/>
          </p:cNvSpPr>
          <p:nvPr>
            <p:ph type="ftr" sz="quarter" idx="4"/>
          </p:nvPr>
        </p:nvSpPr>
        <p:spPr bwMode="auto">
          <a:xfrm>
            <a:off x="0" y="8685213"/>
            <a:ext cx="2970213" cy="457200"/>
          </a:xfrm>
          <a:prstGeom prst="rect">
            <a:avLst/>
          </a:prstGeom>
          <a:noFill/>
          <a:ln w="9525">
            <a:noFill/>
            <a:miter lim="800000"/>
          </a:ln>
        </p:spPr>
        <p:txBody>
          <a:bodyPr vert="horz" wrap="square" lIns="91440" tIns="45720" rIns="91440" bIns="45720" numCol="1" anchor="b" anchorCtr="0" compatLnSpc="1"/>
          <a:lstStyle>
            <a:lvl1pPr>
              <a:defRPr sz="1200" smtClean="0"/>
            </a:lvl1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rgbClr val="FFFF00"/>
              </a:solidFill>
              <a:effectLst/>
              <a:uLnTx/>
              <a:uFillTx/>
              <a:latin typeface="Times New Roman" panose="02020603050405020304" pitchFamily="18" charset="0"/>
              <a:ea typeface="宋体" panose="02010600030101010101" pitchFamily="2" charset="-122"/>
              <a:cs typeface="+mn-cs"/>
            </a:endParaRPr>
          </a:p>
        </p:txBody>
      </p:sp>
      <p:sp>
        <p:nvSpPr>
          <p:cNvPr id="4103" name="灯片编号占位符 6"/>
          <p:cNvSpPr>
            <a:spLocks noGrp="1" noChangeArrowheads="1"/>
          </p:cNvSpPr>
          <p:nvPr>
            <p:ph type="sldNum" sz="quarter" idx="5"/>
          </p:nvPr>
        </p:nvSpPr>
        <p:spPr bwMode="auto">
          <a:xfrm>
            <a:off x="3883025" y="8685213"/>
            <a:ext cx="2973388" cy="457200"/>
          </a:xfrm>
          <a:prstGeom prst="rect">
            <a:avLst/>
          </a:prstGeom>
          <a:noFill/>
          <a:ln w="9525">
            <a:noFill/>
            <a:miter lim="800000"/>
          </a:ln>
        </p:spPr>
        <p:txBody>
          <a:bodyPr vert="horz" wrap="square" lIns="91440" tIns="45720" rIns="91440" bIns="45720" numCol="1" anchor="b" anchorCtr="0" compatLnSpc="1"/>
          <a:lstStyle>
            <a:lvl1pPr algn="r">
              <a:defRPr sz="1200" noProof="1" dirty="0">
                <a:cs typeface="+mn-ea"/>
              </a:defRPr>
            </a:lvl1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defRPr/>
            </a:pPr>
            <a:fld id="{F349455B-573C-4A55-86EE-152C3A7EEC84}" type="slidenum">
              <a:rPr kumimoji="0" lang="zh-CN" altLang="en-US" sz="1200" b="1" i="0" u="none" strike="noStrike" kern="1200" cap="none" spc="0" normalizeH="0" baseline="0" noProof="1" dirty="0">
                <a:ln>
                  <a:noFill/>
                </a:ln>
                <a:solidFill>
                  <a:srgbClr val="FFFF00"/>
                </a:solidFill>
                <a:effectLst/>
                <a:uLnTx/>
                <a:uFillTx/>
                <a:latin typeface="Times New Roman" panose="02020603050405020304" pitchFamily="18" charset="0"/>
                <a:ea typeface="宋体" panose="02010600030101010101" pitchFamily="2" charset="-122"/>
                <a:cs typeface="+mn-ea"/>
              </a:rPr>
            </a:fld>
            <a:endParaRPr kumimoji="0" lang="zh-CN" altLang="en-US" sz="1200" b="1" i="0" u="none" strike="noStrike" kern="1200" cap="none" spc="0" normalizeH="0" baseline="0" noProof="1">
              <a:ln>
                <a:noFill/>
              </a:ln>
              <a:solidFill>
                <a:srgbClr val="FFFF00"/>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幻灯片图像占位符 1"/>
          <p:cNvSpPr>
            <a:spLocks noGrp="1" noTextEdit="1"/>
          </p:cNvSpPr>
          <p:nvPr>
            <p:ph type="sldImg"/>
          </p:nvPr>
        </p:nvSpPr>
        <p:spPr/>
      </p:sp>
      <p:sp>
        <p:nvSpPr>
          <p:cNvPr id="44035" name="文本占位符 2"/>
          <p:cNvSpPr/>
          <p:nvPr>
            <p:ph type="body"/>
          </p:nvPr>
        </p:nvSpPr>
        <p:spPr/>
        <p:txBody>
          <a:bodyPr wrap="square" lIns="91440" tIns="45720" rIns="91440" bIns="45720" anchor="ctr"/>
          <a:p>
            <a:pPr lvl="0"/>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7522" name="Rectangle 2"/>
          <p:cNvSpPr>
            <a:spLocks noGrp="1" noTextEdit="1"/>
          </p:cNvSpPr>
          <p:nvPr>
            <p:ph type="sldImg"/>
          </p:nvPr>
        </p:nvSpPr>
        <p:spPr/>
      </p:sp>
      <p:sp>
        <p:nvSpPr>
          <p:cNvPr id="107523" name="Rectangle 3"/>
          <p:cNvSpPr>
            <a:spLocks noGrp="1"/>
          </p:cNvSpPr>
          <p:nvPr>
            <p:ph type="body"/>
          </p:nvPr>
        </p:nvSpPr>
        <p:spPr/>
        <p:txBody>
          <a:bodyPr wrap="square" lIns="91440" tIns="45720" rIns="91440" bIns="45720" anchor="ctr"/>
          <a:p>
            <a:pPr lvl="0" eaLnBrk="1" hangingPunct="1">
              <a:spcBef>
                <a:spcPct val="0"/>
              </a:spcBef>
            </a:pPr>
            <a:endParaRPr lang="zh-CN" altLang="en-US" b="1" dirty="0">
              <a:latin typeface="黑体" panose="02010609060101010101" pitchFamily="49" charset="-122"/>
              <a:ea typeface="黑体"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12642" name="幻灯片图像占位符 1"/>
          <p:cNvSpPr>
            <a:spLocks noGrp="1" noRot="1" noChangeAspect="1" noTextEdit="1"/>
          </p:cNvSpPr>
          <p:nvPr>
            <p:ph type="sldImg"/>
          </p:nvPr>
        </p:nvSpPr>
        <p:spPr/>
      </p:sp>
      <p:sp>
        <p:nvSpPr>
          <p:cNvPr id="112643" name="备注占位符 2"/>
          <p:cNvSpPr>
            <a:spLocks noGrp="1"/>
          </p:cNvSpPr>
          <p:nvPr>
            <p:ph type="body"/>
          </p:nvPr>
        </p:nvSpPr>
        <p:spPr/>
        <p:txBody>
          <a:bodyPr wrap="square" lIns="91440" tIns="45720" rIns="91440" bIns="45720" anchor="ctr"/>
          <a:p>
            <a:pPr lvl="0"/>
            <a:endParaRPr lang="zh-CN" altLang="en-US" dirty="0"/>
          </a:p>
        </p:txBody>
      </p:sp>
      <p:sp>
        <p:nvSpPr>
          <p:cNvPr id="112644" name="灯片编号占位符 3"/>
          <p:cNvSpPr txBox="1">
            <a:spLocks noGrp="1"/>
          </p:cNvSpPr>
          <p:nvPr/>
        </p:nvSpPr>
        <p:spPr>
          <a:xfrm>
            <a:off x="3883025" y="8685213"/>
            <a:ext cx="2973388"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幻灯片图像占位符 1"/>
          <p:cNvSpPr>
            <a:spLocks noGrp="1" noTextEdit="1"/>
          </p:cNvSpPr>
          <p:nvPr>
            <p:ph type="sldImg"/>
          </p:nvPr>
        </p:nvSpPr>
        <p:spPr/>
      </p:sp>
      <p:sp>
        <p:nvSpPr>
          <p:cNvPr id="47107" name="文本占位符 2"/>
          <p:cNvSpPr/>
          <p:nvPr>
            <p:ph type="body"/>
          </p:nvPr>
        </p:nvSpPr>
        <p:spPr/>
        <p:txBody>
          <a:bodyPr wrap="square" lIns="91440" tIns="45720" rIns="91440" bIns="45720" anchor="ctr"/>
          <a:p>
            <a:pPr lvl="0"/>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幻灯片图像占位符 1"/>
          <p:cNvSpPr>
            <a:spLocks noGrp="1" noTextEdit="1"/>
          </p:cNvSpPr>
          <p:nvPr>
            <p:ph type="sldImg"/>
          </p:nvPr>
        </p:nvSpPr>
        <p:spPr/>
      </p:sp>
      <p:sp>
        <p:nvSpPr>
          <p:cNvPr id="49155" name="文本占位符 2"/>
          <p:cNvSpPr/>
          <p:nvPr>
            <p:ph type="body"/>
          </p:nvPr>
        </p:nvSpPr>
        <p:spPr/>
        <p:txBody>
          <a:bodyPr wrap="square" lIns="91440" tIns="45720" rIns="91440" bIns="45720" anchor="ctr"/>
          <a:p>
            <a:pPr lvl="0"/>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2466" name="幻灯片图像占位符 1"/>
          <p:cNvSpPr>
            <a:spLocks noGrp="1" noRot="1" noChangeAspect="1" noTextEdit="1"/>
          </p:cNvSpPr>
          <p:nvPr>
            <p:ph type="sldImg"/>
          </p:nvPr>
        </p:nvSpPr>
        <p:spPr>
          <a:ln>
            <a:solidFill>
              <a:srgbClr val="000000">
                <a:alpha val="100000"/>
              </a:srgbClr>
            </a:solidFill>
            <a:miter lim="800000"/>
          </a:ln>
        </p:spPr>
      </p:sp>
      <p:sp>
        <p:nvSpPr>
          <p:cNvPr id="62467" name="备注占位符 2"/>
          <p:cNvSpPr>
            <a:spLocks noGrp="1"/>
          </p:cNvSpPr>
          <p:nvPr>
            <p:ph type="body"/>
          </p:nvPr>
        </p:nvSpPr>
        <p:spPr/>
        <p:txBody>
          <a:bodyPr wrap="square" lIns="91440" tIns="45720" rIns="91440" bIns="45720" anchor="t"/>
          <a:p>
            <a:pPr lvl="0"/>
            <a:endParaRPr lang="zh-CN" altLang="en-US" dirty="0">
              <a:solidFill>
                <a:srgbClr val="000099"/>
              </a:solidFill>
              <a:latin typeface="黑体" panose="02010609060101010101" pitchFamily="49" charset="-122"/>
              <a:ea typeface="黑体" panose="02010609060101010101" pitchFamily="49" charset="-122"/>
            </a:endParaRPr>
          </a:p>
          <a:p>
            <a:pPr lvl="0"/>
            <a:endParaRPr lang="zh-CN" altLang="en-US" dirty="0"/>
          </a:p>
        </p:txBody>
      </p:sp>
      <p:sp>
        <p:nvSpPr>
          <p:cNvPr id="62468" name="灯片编号占位符 3"/>
          <p:cNvSpPr txBox="1">
            <a:spLocks noGrp="1"/>
          </p:cNvSpPr>
          <p:nvPr/>
        </p:nvSpPr>
        <p:spPr>
          <a:xfrm>
            <a:off x="3883025" y="8685213"/>
            <a:ext cx="2973388"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6562" name="幻灯片图像占位符 1"/>
          <p:cNvSpPr>
            <a:spLocks noGrp="1" noRot="1" noChangeAspect="1" noTextEdit="1"/>
          </p:cNvSpPr>
          <p:nvPr>
            <p:ph type="sldImg"/>
          </p:nvPr>
        </p:nvSpPr>
        <p:spPr>
          <a:ln>
            <a:solidFill>
              <a:srgbClr val="000000">
                <a:alpha val="100000"/>
              </a:srgbClr>
            </a:solidFill>
            <a:miter lim="800000"/>
          </a:ln>
        </p:spPr>
      </p:sp>
      <p:sp>
        <p:nvSpPr>
          <p:cNvPr id="66563" name="备注占位符 2"/>
          <p:cNvSpPr>
            <a:spLocks noGrp="1"/>
          </p:cNvSpPr>
          <p:nvPr>
            <p:ph type="body"/>
          </p:nvPr>
        </p:nvSpPr>
        <p:spPr/>
        <p:txBody>
          <a:bodyPr wrap="square" lIns="91440" tIns="45720" rIns="91440" bIns="45720" anchor="t"/>
          <a:p>
            <a:pPr lvl="0"/>
            <a:endParaRPr lang="zh-CN" altLang="en-US" dirty="0"/>
          </a:p>
        </p:txBody>
      </p:sp>
      <p:sp>
        <p:nvSpPr>
          <p:cNvPr id="66564" name="灯片编号占位符 3"/>
          <p:cNvSpPr txBox="1">
            <a:spLocks noGrp="1"/>
          </p:cNvSpPr>
          <p:nvPr/>
        </p:nvSpPr>
        <p:spPr>
          <a:xfrm>
            <a:off x="3883025" y="8685213"/>
            <a:ext cx="2973388"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8610" name="幻灯片图像占位符 1"/>
          <p:cNvSpPr>
            <a:spLocks noGrp="1" noRot="1" noChangeAspect="1" noTextEdit="1"/>
          </p:cNvSpPr>
          <p:nvPr>
            <p:ph type="sldImg"/>
          </p:nvPr>
        </p:nvSpPr>
        <p:spPr>
          <a:xfrm>
            <a:off x="1141413" y="684213"/>
            <a:ext cx="4572000" cy="3429000"/>
          </a:xfrm>
          <a:ln>
            <a:solidFill>
              <a:srgbClr val="000000">
                <a:alpha val="100000"/>
              </a:srgbClr>
            </a:solidFill>
            <a:miter lim="800000"/>
          </a:ln>
        </p:spPr>
      </p:sp>
      <p:sp>
        <p:nvSpPr>
          <p:cNvPr id="68611" name="备注占位符 2"/>
          <p:cNvSpPr>
            <a:spLocks noGrp="1"/>
          </p:cNvSpPr>
          <p:nvPr>
            <p:ph type="body"/>
          </p:nvPr>
        </p:nvSpPr>
        <p:spPr>
          <a:xfrm>
            <a:off x="684213" y="4341813"/>
            <a:ext cx="5486400" cy="4114800"/>
          </a:xfrm>
        </p:spPr>
        <p:txBody>
          <a:bodyPr wrap="square" lIns="91440" tIns="45720" rIns="91440" bIns="45720" anchor="t"/>
          <a:p>
            <a:pPr lvl="0"/>
            <a:endParaRPr lang="zh-CN" altLang="en-US" dirty="0"/>
          </a:p>
        </p:txBody>
      </p:sp>
      <p:sp>
        <p:nvSpPr>
          <p:cNvPr id="68612" name="灯片编号占位符 3"/>
          <p:cNvSpPr txBox="1">
            <a:spLocks noGrp="1"/>
          </p:cNvSpPr>
          <p:nvPr/>
        </p:nvSpPr>
        <p:spPr>
          <a:xfrm>
            <a:off x="3883025" y="8683625"/>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0658" name="Rectangle 2"/>
          <p:cNvSpPr>
            <a:spLocks noGrp="1" noRot="1" noChangeAspect="1" noTextEdit="1"/>
          </p:cNvSpPr>
          <p:nvPr>
            <p:ph type="sldImg"/>
          </p:nvPr>
        </p:nvSpPr>
        <p:spPr>
          <a:ln>
            <a:solidFill>
              <a:srgbClr val="000000">
                <a:alpha val="100000"/>
              </a:srgbClr>
            </a:solidFill>
            <a:miter lim="800000"/>
          </a:ln>
        </p:spPr>
      </p:sp>
      <p:sp>
        <p:nvSpPr>
          <p:cNvPr id="70659" name="Rectangle 3"/>
          <p:cNvSpPr>
            <a:spLocks noGrp="1"/>
          </p:cNvSpPr>
          <p:nvPr>
            <p:ph type="body"/>
          </p:nvPr>
        </p:nvSpPr>
        <p:spPr/>
        <p:txBody>
          <a:bodyPr wrap="square" lIns="91440" tIns="45720" rIns="91440" bIns="45720" anchor="t"/>
          <a:p>
            <a:pPr lvl="0"/>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2946" name="幻灯片图像占位符 1"/>
          <p:cNvSpPr>
            <a:spLocks noGrp="1" noRot="1" noChangeAspect="1" noTextEdit="1"/>
          </p:cNvSpPr>
          <p:nvPr>
            <p:ph type="sldImg"/>
          </p:nvPr>
        </p:nvSpPr>
        <p:spPr>
          <a:ln>
            <a:solidFill>
              <a:srgbClr val="000000">
                <a:alpha val="100000"/>
              </a:srgbClr>
            </a:solidFill>
            <a:miter lim="800000"/>
          </a:ln>
        </p:spPr>
      </p:sp>
      <p:sp>
        <p:nvSpPr>
          <p:cNvPr id="82947" name="备注占位符 2"/>
          <p:cNvSpPr>
            <a:spLocks noGrp="1"/>
          </p:cNvSpPr>
          <p:nvPr>
            <p:ph type="body"/>
          </p:nvPr>
        </p:nvSpPr>
        <p:spPr/>
        <p:txBody>
          <a:bodyPr wrap="square" lIns="91440" tIns="45720" rIns="91440" bIns="45720" anchor="t"/>
          <a:p>
            <a:pPr lvl="0"/>
            <a:endParaRPr lang="zh-CN" altLang="en-US" dirty="0"/>
          </a:p>
        </p:txBody>
      </p:sp>
      <p:sp>
        <p:nvSpPr>
          <p:cNvPr id="82948" name="灯片编号占位符 3"/>
          <p:cNvSpPr txBox="1">
            <a:spLocks noGrp="1"/>
          </p:cNvSpPr>
          <p:nvPr/>
        </p:nvSpPr>
        <p:spPr>
          <a:xfrm>
            <a:off x="3883025" y="8685213"/>
            <a:ext cx="2973388" cy="457200"/>
          </a:xfrm>
          <a:prstGeom prst="rect">
            <a:avLst/>
          </a:prstGeom>
          <a:noFill/>
          <a:ln w="9525">
            <a:noFill/>
          </a:ln>
        </p:spPr>
        <p:txBody>
          <a:bodyPr anchor="b"/>
          <a:p>
            <a:pPr lvl="0" algn="r" eaLnBrk="1" hangingPunct="1">
              <a:spcBef>
                <a:spcPct val="0"/>
              </a:spcBef>
            </a:pPr>
            <a:fld id="{9A0DB2DC-4C9A-4742-B13C-FB6460FD3503}" type="slidenum">
              <a:rPr lang="zh-CN" altLang="en-US" sz="1200" b="0" dirty="0">
                <a:solidFill>
                  <a:schemeClr val="tx1"/>
                </a:solidFill>
                <a:ea typeface="楷体_GB2312" pitchFamily="1" charset="-122"/>
              </a:rPr>
            </a:fld>
            <a:endParaRPr lang="zh-CN" altLang="en-US" sz="1200" b="0" dirty="0">
              <a:solidFill>
                <a:schemeClr val="tx1"/>
              </a:solidFill>
              <a:ea typeface="楷体_GB2312" pitchFamily="1"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78765A92-EFC9-418A-BF3D-B39F562CF785}"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3606E489-3D7D-411B-953B-F73B76A4BCFC}"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42D8E9F8-F68C-4C21-980D-92FF13E83452}"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CE0056DE-C5CE-4F30-8B95-BCF53E4E51B9}"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2F31C76D-AC49-4D1D-9F0D-A8E1491E2C72}"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A312FEC1-6F66-4C85-9582-DBB0B3A0F88A}"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6B7A723E-774E-4B32-96DB-427345D2CB5B}"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1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7FCDEEE0-8CDB-4CF6-A7C3-567EAF286E95}"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752ABA31-6F77-4B3A-ADAD-FB2574111457}"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C8B86782-9739-4C1E-8C37-A407BB22D2C8}"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2C21ABFC-D708-4074-A440-84280EBBF6AB}"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AE28C08C-A3CC-4AA3-B82E-268216D3F92B}"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6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71F70843-B3AD-4C0C-A8F6-34F9EAD7ED28}"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E8E78E43-9F15-4EEB-92F1-D5EC0408C80C}"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28F46E87-CDA9-43B4-9B6B-99C50BD0BA3A}"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D136618A-56BB-40F0-9A41-5EB51D35F5EF}"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3DAFFAB3-2D13-4FD0-841A-1F141616989D}"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11976157-AB53-4215-A9A2-55A82DCC0A62}"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F4A04503-EFAA-48BC-AD8E-556C2599640C}"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1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96B21C01-80A0-4EFE-88A9-8810F5C93205}"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768D0997-32BF-47ED-B03D-76BD756256AB}"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DF4106B0-20F3-4E70-A57C-FC657374A666}"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24C310B9-2CC7-48F2-9EA5-53E58A360C6C}"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D7752BA0-E6C7-437D-9328-3808C64ACCB7}"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6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D90BA8FA-0586-4A9C-BD10-9D037F45E26E}"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8271A72D-33F5-4C0E-91A8-217F3E45D7B8}"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FCB25CF5-55DB-4BD0-8009-F3A02D6FDFD5}"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374521C5-ACE9-47ED-A137-C475A298B101}"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1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E3AA92E4-4038-429D-86C2-99A5D5B394B7}"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33B4BA04-EA3F-4EAE-9C47-48DF43A08DC2}"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127A4260-B45C-47FE-9104-ACF9010A6F21}"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9D9E249D-41A5-4DE6-98D7-A554201FA205}"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6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endParaRPr kumimoji="0" lang="en-US" i="0" kern="1200" cap="none" spc="0" normalizeH="0" baseline="0" noProof="0">
              <a:latin typeface="Times New Roman" panose="02020603050405020304" pitchFamily="18"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Aft>
                <a:spcPct val="0"/>
              </a:spcAft>
              <a:buClrTx/>
              <a:buSzTx/>
              <a:buFont typeface="Arial" panose="020B0604020202020204" pitchFamily="34" charset="0"/>
              <a:buNone/>
              <a:defRPr/>
            </a:pPr>
            <a:fld id="{75CB03EF-5B03-46B4-932E-4F34E0656F02}" type="slidenum">
              <a:rPr kumimoji="0" lang="en-US" altLang="zh-CN" i="0" kern="1200" cap="none" spc="0" normalizeH="0" baseline="0" noProof="1" dirty="0">
                <a:latin typeface="Times New Roman" panose="02020603050405020304" pitchFamily="18" charset="0"/>
                <a:ea typeface="宋体" panose="02010600030101010101" pitchFamily="2" charset="-122"/>
                <a:cs typeface="+mn-ea"/>
              </a:rPr>
            </a:fld>
            <a:endParaRPr kumimoji="0" lang="en-US" altLang="zh-CN" i="0" kern="1200" cap="none" spc="0" normalizeH="0" baseline="0" noProof="1">
              <a:latin typeface="Times New Roman" panose="02020603050405020304" pitchFamily="18" charset="0"/>
              <a:ea typeface="宋体" panose="02010600030101010101" pitchFamily="2" charset="-122"/>
              <a:cs typeface="+mn-ea"/>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Rectangle 3"/>
          <p:cNvSpPr>
            <a:spLocks noGrp="1"/>
          </p:cNvSpPr>
          <p:nvPr>
            <p:ph type="body"/>
          </p:nvPr>
        </p:nvSpPr>
        <p:spPr>
          <a:xfrm>
            <a:off x="685800" y="198120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spcBef>
                <a:spcPct val="0"/>
              </a:spcBef>
              <a:defRPr sz="1400" b="0" smtClean="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spcBef>
                <a:spcPct val="0"/>
              </a:spcBef>
              <a:defRPr sz="1400" b="0" smtClean="0">
                <a:solidFill>
                  <a:schemeClr val="tx1"/>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a:spcBef>
                <a:spcPct val="0"/>
              </a:spcBef>
              <a:defRPr sz="1400" b="0" noProof="1" dirty="0">
                <a:solidFill>
                  <a:schemeClr val="tx1"/>
                </a:solidFill>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FD0EA3-4EC4-416C-96DC-3D60CC7F2983}" type="slidenum">
              <a:rPr kumimoji="0" lang="en-US" altLang="zh-CN" sz="1400" b="0" i="0" u="none" strike="noStrike" kern="1200" cap="none" spc="0" normalizeH="0" baseline="0" noProof="1" dirty="0">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en-US" altLang="zh-CN"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i="1">
          <a:solidFill>
            <a:schemeClr val="tx2"/>
          </a:solidFill>
          <a:latin typeface="+mj-lt"/>
          <a:ea typeface="+mj-ea"/>
          <a:cs typeface="+mj-cs"/>
        </a:defRPr>
      </a:lvl1pPr>
      <a:lvl2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5pPr>
      <a:lvl6pPr marL="4572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6pPr>
      <a:lvl7pPr marL="9144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7pPr>
      <a:lvl8pPr marL="13716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8pPr>
      <a:lvl9pPr marL="18288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050" name="Rectangle 2"/>
          <p:cNvSpPr>
            <a:spLocks noGrp="1"/>
          </p:cNvSpPr>
          <p:nvPr>
            <p:ph type="title"/>
          </p:nvPr>
        </p:nvSpPr>
        <p:spPr>
          <a:xfrm>
            <a:off x="685800" y="609600"/>
            <a:ext cx="77724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Rectangle 3"/>
          <p:cNvSpPr>
            <a:spLocks noGrp="1"/>
          </p:cNvSpPr>
          <p:nvPr>
            <p:ph type="body"/>
          </p:nvPr>
        </p:nvSpPr>
        <p:spPr>
          <a:xfrm>
            <a:off x="685800" y="198120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2" name="Rectangle 4"/>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spcBef>
                <a:spcPct val="0"/>
              </a:spcBef>
              <a:defRPr sz="1400" b="0" smtClean="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spcBef>
                <a:spcPct val="0"/>
              </a:spcBef>
              <a:defRPr sz="1400" b="0" smtClean="0">
                <a:solidFill>
                  <a:schemeClr val="tx1"/>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a:spcBef>
                <a:spcPct val="0"/>
              </a:spcBef>
              <a:defRPr sz="1400" b="0" noProof="1" dirty="0">
                <a:solidFill>
                  <a:schemeClr val="tx1"/>
                </a:solidFill>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D3397D-0686-47CF-8C93-5D7F5EED411B}" type="slidenum">
              <a:rPr kumimoji="0" lang="en-US" altLang="zh-CN" sz="1400" b="0" i="0" u="none" strike="noStrike" kern="1200" cap="none" spc="0" normalizeH="0" baseline="0" noProof="1" dirty="0">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en-US" altLang="zh-CN"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i="1">
          <a:solidFill>
            <a:schemeClr val="tx2"/>
          </a:solidFill>
          <a:latin typeface="+mj-lt"/>
          <a:ea typeface="+mj-ea"/>
          <a:cs typeface="+mj-cs"/>
        </a:defRPr>
      </a:lvl1pPr>
      <a:lvl2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5pPr>
      <a:lvl6pPr marL="4572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6pPr>
      <a:lvl7pPr marL="9144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7pPr>
      <a:lvl8pPr marL="13716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8pPr>
      <a:lvl9pPr marL="18288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4" name="Rectangle 2"/>
          <p:cNvSpPr>
            <a:spLocks noGrp="1"/>
          </p:cNvSpPr>
          <p:nvPr>
            <p:ph type="title"/>
          </p:nvPr>
        </p:nvSpPr>
        <p:spPr>
          <a:xfrm>
            <a:off x="685800" y="609600"/>
            <a:ext cx="77724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3075" name="Rectangle 3"/>
          <p:cNvSpPr>
            <a:spLocks noGrp="1"/>
          </p:cNvSpPr>
          <p:nvPr>
            <p:ph type="body"/>
          </p:nvPr>
        </p:nvSpPr>
        <p:spPr>
          <a:xfrm>
            <a:off x="685800" y="198120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6" name="Rectangle 4"/>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spcBef>
                <a:spcPct val="0"/>
              </a:spcBef>
              <a:defRPr sz="1400" b="0" smtClean="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7" name="Rectangle 5"/>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spcBef>
                <a:spcPct val="0"/>
              </a:spcBef>
              <a:defRPr sz="1400" b="0" smtClean="0">
                <a:solidFill>
                  <a:schemeClr val="tx1"/>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8"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a:spcBef>
                <a:spcPct val="0"/>
              </a:spcBef>
              <a:defRPr sz="1400" b="0" noProof="1" dirty="0">
                <a:solidFill>
                  <a:schemeClr val="tx1"/>
                </a:solidFill>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39B16A0-7CA2-4303-9AA2-FAF05EF94538}" type="slidenum">
              <a:rPr kumimoji="0" lang="en-US" altLang="zh-CN" sz="1400" b="0" i="0" u="none" strike="noStrike" kern="1200" cap="none" spc="0" normalizeH="0" baseline="0" noProof="1" dirty="0">
                <a:ln>
                  <a:noFill/>
                </a:ln>
                <a:solidFill>
                  <a:schemeClr val="tx1"/>
                </a:solidFill>
                <a:effectLst/>
                <a:uLnTx/>
                <a:uFillTx/>
                <a:latin typeface="Times New Roman" panose="02020603050405020304" pitchFamily="18" charset="0"/>
                <a:ea typeface="宋体" panose="02010600030101010101" pitchFamily="2" charset="-122"/>
                <a:cs typeface="+mn-ea"/>
              </a:rPr>
            </a:fld>
            <a:endParaRPr kumimoji="0" lang="en-US" altLang="zh-CN"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eaLnBrk="0" fontAlgn="base" hangingPunct="0">
        <a:spcBef>
          <a:spcPct val="0"/>
        </a:spcBef>
        <a:spcAft>
          <a:spcPct val="0"/>
        </a:spcAft>
        <a:defRPr sz="4400" i="1">
          <a:solidFill>
            <a:schemeClr val="tx2"/>
          </a:solidFill>
          <a:latin typeface="+mj-lt"/>
          <a:ea typeface="+mj-ea"/>
          <a:cs typeface="+mj-cs"/>
        </a:defRPr>
      </a:lvl1pPr>
      <a:lvl2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5pPr>
      <a:lvl6pPr marL="4572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6pPr>
      <a:lvl7pPr marL="9144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7pPr>
      <a:lvl8pPr marL="13716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8pPr>
      <a:lvl9pPr marL="18288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66.jpeg"/><Relationship Id="rId1" Type="http://schemas.openxmlformats.org/officeDocument/2006/relationships/image" Target="../media/image165.jpe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8.jpeg"/><Relationship Id="rId1" Type="http://schemas.openxmlformats.org/officeDocument/2006/relationships/image" Target="../media/image167.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9.jpe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image" Target="../media/image170.jpe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4.jpeg"/><Relationship Id="rId1" Type="http://schemas.openxmlformats.org/officeDocument/2006/relationships/image" Target="../media/image173.jpe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6.jpeg"/><Relationship Id="rId1" Type="http://schemas.openxmlformats.org/officeDocument/2006/relationships/image" Target="../media/image175.jpe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8.jpeg"/><Relationship Id="rId1" Type="http://schemas.openxmlformats.org/officeDocument/2006/relationships/image" Target="../media/image177.jpe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0.jpeg"/><Relationship Id="rId1" Type="http://schemas.openxmlformats.org/officeDocument/2006/relationships/image" Target="../media/image179.jpeg"/></Relationships>
</file>

<file path=ppt/slides/_rels/slide10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4.jpeg"/><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image" Target="../media/image18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hyperlink" Target="http://images.suite101.com/1811552_com_mt.jpg" TargetMode="Externa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9.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6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jpeg"/><Relationship Id="rId1" Type="http://schemas.openxmlformats.org/officeDocument/2006/relationships/image" Target="../media/image64.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jpeg"/><Relationship Id="rId1" Type="http://schemas.openxmlformats.org/officeDocument/2006/relationships/image" Target="../media/image66.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jpeg"/><Relationship Id="rId1" Type="http://schemas.openxmlformats.org/officeDocument/2006/relationships/image" Target="../media/image68.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7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5.jpeg"/><Relationship Id="rId1" Type="http://schemas.openxmlformats.org/officeDocument/2006/relationships/image" Target="../media/image74.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jpeg"/><Relationship Id="rId1" Type="http://schemas.openxmlformats.org/officeDocument/2006/relationships/image" Target="../media/image7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jpeg"/><Relationship Id="rId1" Type="http://schemas.openxmlformats.org/officeDocument/2006/relationships/image" Target="../media/image78.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6.jpeg"/><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9.xml"/><Relationship Id="rId2" Type="http://schemas.openxmlformats.org/officeDocument/2006/relationships/image" Target="../media/image8.jpeg"/><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image" Target="../media/image93.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96.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jpe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image" Target="../media/image9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01.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03.jpeg"/><Relationship Id="rId1" Type="http://schemas.openxmlformats.org/officeDocument/2006/relationships/image" Target="../media/image102.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04.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05.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10.jpeg"/><Relationship Id="rId2" Type="http://schemas.openxmlformats.org/officeDocument/2006/relationships/hyperlink" Target="http://images.suite101.com/1811552_com_mt.jpg" TargetMode="External"/><Relationship Id="rId1"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06.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07.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08.jpe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8.xml"/><Relationship Id="rId2" Type="http://schemas.openxmlformats.org/officeDocument/2006/relationships/image" Target="../media/image110.jpeg"/><Relationship Id="rId1" Type="http://schemas.openxmlformats.org/officeDocument/2006/relationships/image" Target="../media/image109.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2.jpeg"/><Relationship Id="rId1" Type="http://schemas.openxmlformats.org/officeDocument/2006/relationships/image" Target="../media/image111.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3.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4.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5.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6.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9.jpeg"/><Relationship Id="rId1" Type="http://schemas.openxmlformats.org/officeDocument/2006/relationships/image" Target="../media/image118.jpe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1.jpeg"/><Relationship Id="rId1" Type="http://schemas.openxmlformats.org/officeDocument/2006/relationships/image" Target="../media/image120.jpe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2.jpe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jpe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image" Target="../media/image124.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image" Target="../media/image12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9.jpe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1.jpeg"/><Relationship Id="rId1" Type="http://schemas.openxmlformats.org/officeDocument/2006/relationships/image" Target="../media/image130.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3.jpeg"/><Relationship Id="rId1" Type="http://schemas.openxmlformats.org/officeDocument/2006/relationships/image" Target="../media/image13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5.jpeg"/><Relationship Id="rId1" Type="http://schemas.openxmlformats.org/officeDocument/2006/relationships/image" Target="../media/image134.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6.jpe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8.jpeg"/><Relationship Id="rId1" Type="http://schemas.openxmlformats.org/officeDocument/2006/relationships/image" Target="../media/image137.jpe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image" Target="../media/image139.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2.jpe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44.jpeg"/><Relationship Id="rId1" Type="http://schemas.openxmlformats.org/officeDocument/2006/relationships/image" Target="../media/image143.jpe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6.jpeg"/><Relationship Id="rId1" Type="http://schemas.openxmlformats.org/officeDocument/2006/relationships/image" Target="../media/image145.jpe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8.jpeg"/><Relationship Id="rId1" Type="http://schemas.openxmlformats.org/officeDocument/2006/relationships/image" Target="../media/image147.jpe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0.jpeg"/><Relationship Id="rId1" Type="http://schemas.openxmlformats.org/officeDocument/2006/relationships/image" Target="../media/image14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1.jpe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52.jpeg"/><Relationship Id="rId1" Type="http://schemas.openxmlformats.org/officeDocument/2006/relationships/image" Target="../media/image151.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4.jpeg"/><Relationship Id="rId1" Type="http://schemas.openxmlformats.org/officeDocument/2006/relationships/image" Target="../media/image153.jpe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6.jpeg"/><Relationship Id="rId1" Type="http://schemas.openxmlformats.org/officeDocument/2006/relationships/image" Target="../media/image155.j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8.jpeg"/><Relationship Id="rId1" Type="http://schemas.openxmlformats.org/officeDocument/2006/relationships/image" Target="../media/image157.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60.jpeg"/><Relationship Id="rId1" Type="http://schemas.openxmlformats.org/officeDocument/2006/relationships/image" Target="../media/image159.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2.jpeg"/><Relationship Id="rId1" Type="http://schemas.openxmlformats.org/officeDocument/2006/relationships/image" Target="../media/image161.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4.jpeg"/><Relationship Id="rId1" Type="http://schemas.openxmlformats.org/officeDocument/2006/relationships/image" Target="../media/image16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2"/>
          <p:cNvSpPr txBox="1"/>
          <p:nvPr/>
        </p:nvSpPr>
        <p:spPr>
          <a:xfrm>
            <a:off x="556895" y="580390"/>
            <a:ext cx="7496175" cy="3437255"/>
          </a:xfrm>
          <a:prstGeom prst="rect">
            <a:avLst/>
          </a:prstGeom>
          <a:noFill/>
          <a:ln w="9525">
            <a:noFill/>
          </a:ln>
        </p:spPr>
        <p:txBody>
          <a:bodyPr wrap="square" anchor="t">
            <a:spAutoFit/>
          </a:bodyPr>
          <a:lstStyle/>
          <a:p>
            <a:pPr lvl="0" indent="0" algn="ctr"/>
            <a:r>
              <a:rPr lang="zh-CN" altLang="en-US" sz="5400" dirty="0">
                <a:solidFill>
                  <a:srgbClr val="000099"/>
                </a:solidFill>
                <a:latin typeface="黑体" panose="02010609060101010101" pitchFamily="49" charset="-122"/>
                <a:ea typeface="黑体" panose="02010609060101010101" pitchFamily="49" charset="-122"/>
              </a:rPr>
              <a:t>第三章 内动力地质</a:t>
            </a:r>
            <a:endParaRPr lang="zh-CN" altLang="en-US" sz="5400" dirty="0">
              <a:solidFill>
                <a:srgbClr val="000099"/>
              </a:solidFill>
              <a:latin typeface="黑体" panose="02010609060101010101" pitchFamily="49" charset="-122"/>
              <a:ea typeface="黑体" panose="02010609060101010101" pitchFamily="49" charset="-122"/>
            </a:endParaRPr>
          </a:p>
          <a:p>
            <a:pPr lvl="0" indent="0" algn="ctr">
              <a:lnSpc>
                <a:spcPct val="100000"/>
              </a:lnSpc>
              <a:spcBef>
                <a:spcPts val="50"/>
              </a:spcBef>
              <a:spcAft>
                <a:spcPts val="1800"/>
              </a:spcAft>
            </a:pPr>
            <a:r>
              <a:rPr lang="zh-CN" altLang="en-US" sz="5400" dirty="0">
                <a:solidFill>
                  <a:srgbClr val="000099"/>
                </a:solidFill>
                <a:latin typeface="黑体" panose="02010609060101010101" pitchFamily="49" charset="-122"/>
                <a:ea typeface="黑体" panose="02010609060101010101" pitchFamily="49" charset="-122"/>
              </a:rPr>
              <a:t>作用及结晶岩</a:t>
            </a:r>
            <a:endParaRPr lang="zh-CN" altLang="en-US" sz="5400" dirty="0">
              <a:solidFill>
                <a:srgbClr val="000099"/>
              </a:solidFill>
              <a:latin typeface="黑体" panose="02010609060101010101" pitchFamily="49" charset="-122"/>
              <a:ea typeface="黑体" panose="02010609060101010101" pitchFamily="49" charset="-122"/>
            </a:endParaRPr>
          </a:p>
          <a:p>
            <a:pPr lvl="0" indent="0">
              <a:lnSpc>
                <a:spcPct val="100000"/>
              </a:lnSpc>
              <a:spcBef>
                <a:spcPts val="0"/>
              </a:spcBef>
              <a:spcAft>
                <a:spcPts val="600"/>
              </a:spcAft>
            </a:pPr>
            <a:r>
              <a:rPr lang="zh-CN" altLang="en-US" sz="2800" dirty="0">
                <a:solidFill>
                  <a:srgbClr val="000099"/>
                </a:solidFill>
                <a:latin typeface="黑体" panose="02010609060101010101" pitchFamily="49" charset="-122"/>
                <a:ea typeface="黑体" panose="02010609060101010101" pitchFamily="49" charset="-122"/>
                <a:sym typeface="+mn-ea"/>
              </a:rPr>
              <a:t>第一节 岩浆作用和岩浆岩</a:t>
            </a:r>
            <a:endParaRPr lang="zh-CN" altLang="en-US" sz="2800" dirty="0">
              <a:solidFill>
                <a:srgbClr val="000099"/>
              </a:solidFill>
              <a:latin typeface="黑体" panose="02010609060101010101" pitchFamily="49" charset="-122"/>
              <a:ea typeface="黑体" panose="02010609060101010101" pitchFamily="49" charset="-122"/>
              <a:sym typeface="+mn-ea"/>
            </a:endParaRPr>
          </a:p>
          <a:p>
            <a:pPr lvl="0" indent="0">
              <a:lnSpc>
                <a:spcPct val="100000"/>
              </a:lnSpc>
              <a:spcBef>
                <a:spcPts val="0"/>
              </a:spcBef>
              <a:spcAft>
                <a:spcPts val="600"/>
              </a:spcAft>
            </a:pPr>
            <a:r>
              <a:rPr lang="zh-CN" altLang="en-US" sz="2800" dirty="0">
                <a:solidFill>
                  <a:srgbClr val="000099"/>
                </a:solidFill>
                <a:latin typeface="黑体" panose="02010609060101010101" pitchFamily="49" charset="-122"/>
                <a:ea typeface="黑体" panose="02010609060101010101" pitchFamily="49" charset="-122"/>
                <a:sym typeface="+mn-ea"/>
              </a:rPr>
              <a:t>第二节 地壳运动（构造运动）和地质构造</a:t>
            </a:r>
            <a:endParaRPr lang="zh-CN" altLang="en-US" sz="2800" dirty="0">
              <a:solidFill>
                <a:srgbClr val="000099"/>
              </a:solidFill>
              <a:latin typeface="黑体" panose="02010609060101010101" pitchFamily="49" charset="-122"/>
              <a:ea typeface="黑体" panose="02010609060101010101" pitchFamily="49" charset="-122"/>
              <a:sym typeface="+mn-ea"/>
            </a:endParaRPr>
          </a:p>
          <a:p>
            <a:pPr lvl="0" indent="0">
              <a:lnSpc>
                <a:spcPct val="100000"/>
              </a:lnSpc>
              <a:spcBef>
                <a:spcPts val="0"/>
              </a:spcBef>
              <a:spcAft>
                <a:spcPts val="600"/>
              </a:spcAft>
            </a:pPr>
            <a:r>
              <a:rPr lang="zh-CN" altLang="en-US" sz="2800" dirty="0">
                <a:solidFill>
                  <a:srgbClr val="000099"/>
                </a:solidFill>
                <a:latin typeface="黑体" panose="02010609060101010101" pitchFamily="49" charset="-122"/>
                <a:ea typeface="黑体" panose="02010609060101010101" pitchFamily="49" charset="-122"/>
                <a:sym typeface="+mn-ea"/>
              </a:rPr>
              <a:t>第三节 变质作用和变质岩</a:t>
            </a:r>
            <a:endParaRPr lang="zh-CN" altLang="en-US" sz="2800" dirty="0">
              <a:solidFill>
                <a:srgbClr val="000099"/>
              </a:solidFill>
              <a:latin typeface="黑体" panose="02010609060101010101" pitchFamily="49" charset="-122"/>
              <a:ea typeface="黑体" panose="02010609060101010101" pitchFamily="49" charset="-122"/>
            </a:endParaRPr>
          </a:p>
        </p:txBody>
      </p:sp>
      <p:pic>
        <p:nvPicPr>
          <p:cNvPr id="5122" name="Picture 4" descr="F:\Teaching\地球科学园\岩浆岩\雨花石40x32mm.jpg"/>
          <p:cNvPicPr>
            <a:picLocks noChangeAspect="1"/>
          </p:cNvPicPr>
          <p:nvPr/>
        </p:nvPicPr>
        <p:blipFill>
          <a:blip r:embed="rId1"/>
          <a:srcRect/>
          <a:stretch>
            <a:fillRect/>
          </a:stretch>
        </p:blipFill>
        <p:spPr>
          <a:xfrm>
            <a:off x="2477135" y="4748530"/>
            <a:ext cx="2176780" cy="1841500"/>
          </a:xfrm>
          <a:prstGeom prst="rect">
            <a:avLst/>
          </a:prstGeom>
          <a:noFill/>
          <a:ln w="9525">
            <a:noFill/>
          </a:ln>
        </p:spPr>
      </p:pic>
      <p:pic>
        <p:nvPicPr>
          <p:cNvPr id="5123" name="Picture 6" descr="F:\Teaching\地球科学园\变质岩\19.jpg"/>
          <p:cNvPicPr>
            <a:picLocks noChangeAspect="1"/>
          </p:cNvPicPr>
          <p:nvPr/>
        </p:nvPicPr>
        <p:blipFill>
          <a:blip r:embed="rId2"/>
          <a:srcRect/>
          <a:stretch>
            <a:fillRect/>
          </a:stretch>
        </p:blipFill>
        <p:spPr>
          <a:xfrm>
            <a:off x="7164705" y="4748530"/>
            <a:ext cx="1942465" cy="1851025"/>
          </a:xfrm>
          <a:prstGeom prst="rect">
            <a:avLst/>
          </a:prstGeom>
          <a:noFill/>
          <a:ln w="9525">
            <a:noFill/>
          </a:ln>
        </p:spPr>
      </p:pic>
      <p:pic>
        <p:nvPicPr>
          <p:cNvPr id="5124" name="Picture 5" descr="Arenal Volcano Costa Rica(www.arenal.net)"/>
          <p:cNvPicPr>
            <a:picLocks noChangeAspect="1"/>
          </p:cNvPicPr>
          <p:nvPr/>
        </p:nvPicPr>
        <p:blipFill>
          <a:blip r:embed="rId3"/>
          <a:stretch>
            <a:fillRect/>
          </a:stretch>
        </p:blipFill>
        <p:spPr>
          <a:xfrm>
            <a:off x="5080" y="4748530"/>
            <a:ext cx="2454275" cy="1841500"/>
          </a:xfrm>
          <a:prstGeom prst="rect">
            <a:avLst/>
          </a:prstGeom>
          <a:noFill/>
          <a:ln w="9525">
            <a:noFill/>
          </a:ln>
        </p:spPr>
      </p:pic>
      <p:pic>
        <p:nvPicPr>
          <p:cNvPr id="89089" name="Picture 3" descr="背斜向斜"/>
          <p:cNvPicPr>
            <a:picLocks noChangeAspect="1"/>
          </p:cNvPicPr>
          <p:nvPr/>
        </p:nvPicPr>
        <p:blipFill>
          <a:blip r:embed="rId4">
            <a:lum bright="12000"/>
          </a:blip>
          <a:srcRect/>
          <a:stretch>
            <a:fillRect/>
          </a:stretch>
        </p:blipFill>
        <p:spPr>
          <a:xfrm>
            <a:off x="4671695" y="4748530"/>
            <a:ext cx="2475230" cy="185039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3" name="图片 1" descr="(www.mengyoo.com)-凤凰岭"/>
          <p:cNvPicPr>
            <a:picLocks noChangeAspect="1"/>
          </p:cNvPicPr>
          <p:nvPr/>
        </p:nvPicPr>
        <p:blipFill>
          <a:blip r:embed="rId1"/>
          <a:stretch>
            <a:fillRect/>
          </a:stretch>
        </p:blipFill>
        <p:spPr>
          <a:xfrm>
            <a:off x="23813" y="2278063"/>
            <a:ext cx="9113837" cy="2566987"/>
          </a:xfrm>
          <a:prstGeom prst="rect">
            <a:avLst/>
          </a:prstGeom>
          <a:noFill/>
          <a:ln w="9525">
            <a:noFill/>
          </a:ln>
        </p:spPr>
      </p:pic>
      <p:sp>
        <p:nvSpPr>
          <p:cNvPr id="17409" name="TextBox 6"/>
          <p:cNvSpPr txBox="1"/>
          <p:nvPr/>
        </p:nvSpPr>
        <p:spPr>
          <a:xfrm>
            <a:off x="1385888" y="5286375"/>
            <a:ext cx="6389687" cy="460375"/>
          </a:xfrm>
          <a:prstGeom prst="rect">
            <a:avLst/>
          </a:prstGeom>
          <a:noFill/>
          <a:ln w="9525">
            <a:noFill/>
          </a:ln>
        </p:spPr>
        <p:txBody>
          <a:bodyPr wrap="square" anchor="t">
            <a:spAutoFit/>
          </a:bodyPr>
          <a:p>
            <a:pPr lvl="0" indent="0" algn="ctr"/>
            <a:r>
              <a:rPr lang="zh-CN" altLang="en-US" b="0" dirty="0">
                <a:solidFill>
                  <a:srgbClr val="000099"/>
                </a:solidFill>
                <a:latin typeface="黑体" panose="02010609060101010101" pitchFamily="49" charset="-122"/>
                <a:ea typeface="黑体" panose="02010609060101010101" pitchFamily="49" charset="-122"/>
              </a:rPr>
              <a:t>北京西山凤凰岭花岗岩（岩基）</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9506" name="Picture 2" descr="云母片岩33"/>
          <p:cNvPicPr>
            <a:picLocks noChangeAspect="1"/>
          </p:cNvPicPr>
          <p:nvPr/>
        </p:nvPicPr>
        <p:blipFill>
          <a:blip r:embed="rId1"/>
          <a:srcRect/>
          <a:stretch>
            <a:fillRect/>
          </a:stretch>
        </p:blipFill>
        <p:spPr>
          <a:xfrm>
            <a:off x="0" y="0"/>
            <a:ext cx="9144000" cy="6886575"/>
          </a:xfrm>
          <a:prstGeom prst="rect">
            <a:avLst/>
          </a:prstGeom>
          <a:noFill/>
          <a:ln w="9525">
            <a:noFill/>
          </a:ln>
        </p:spPr>
      </p:pic>
      <p:sp>
        <p:nvSpPr>
          <p:cNvPr id="149507" name="Text Box 3"/>
          <p:cNvSpPr txBox="1"/>
          <p:nvPr/>
        </p:nvSpPr>
        <p:spPr>
          <a:xfrm>
            <a:off x="250825" y="115888"/>
            <a:ext cx="8642350" cy="457200"/>
          </a:xfrm>
          <a:prstGeom prst="rect">
            <a:avLst/>
          </a:prstGeom>
          <a:solidFill>
            <a:srgbClr val="CCFFFF">
              <a:alpha val="67058"/>
            </a:srgbClr>
          </a:solid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云母片岩 粗粒结构，片状构造，主要矿物成分为云母和石英。</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07524" name="Picture 4" descr="a garnet-mica schist"/>
          <p:cNvPicPr>
            <a:picLocks noChangeAspect="1"/>
          </p:cNvPicPr>
          <p:nvPr/>
        </p:nvPicPr>
        <p:blipFill>
          <a:blip r:embed="rId2"/>
          <a:stretch>
            <a:fillRect/>
          </a:stretch>
        </p:blipFill>
        <p:spPr>
          <a:xfrm>
            <a:off x="1044575" y="909638"/>
            <a:ext cx="7343775" cy="55165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524"/>
                                        </p:tgtEl>
                                        <p:attrNameLst>
                                          <p:attrName>style.visibility</p:attrName>
                                        </p:attrNameLst>
                                      </p:cBhvr>
                                      <p:to>
                                        <p:strVal val="visible"/>
                                      </p:to>
                                    </p:set>
                                    <p:animEffect transition="in" filter="fade">
                                      <p:cBhvr>
                                        <p:cTn id="7" dur="2000"/>
                                        <p:tgtEl>
                                          <p:spTgt spid="107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0530" name="Picture 2" descr="gneiss (and Skittles)"/>
          <p:cNvPicPr>
            <a:picLocks noChangeAspect="1"/>
          </p:cNvPicPr>
          <p:nvPr/>
        </p:nvPicPr>
        <p:blipFill>
          <a:blip r:embed="rId1"/>
          <a:srcRect/>
          <a:stretch>
            <a:fillRect/>
          </a:stretch>
        </p:blipFill>
        <p:spPr>
          <a:xfrm>
            <a:off x="0" y="82550"/>
            <a:ext cx="9144000" cy="6802438"/>
          </a:xfrm>
          <a:prstGeom prst="rect">
            <a:avLst/>
          </a:prstGeom>
          <a:noFill/>
          <a:ln w="9525">
            <a:noFill/>
          </a:ln>
        </p:spPr>
      </p:pic>
      <p:pic>
        <p:nvPicPr>
          <p:cNvPr id="108547" name="Picture 4" descr="C:\wen\stone1104\geology\rock metamorphic变质岩\17.jpg"/>
          <p:cNvPicPr>
            <a:picLocks noChangeAspect="1"/>
          </p:cNvPicPr>
          <p:nvPr/>
        </p:nvPicPr>
        <p:blipFill>
          <a:blip r:embed="rId2"/>
          <a:stretch>
            <a:fillRect/>
          </a:stretch>
        </p:blipFill>
        <p:spPr>
          <a:xfrm>
            <a:off x="371475" y="947738"/>
            <a:ext cx="5618163" cy="5018087"/>
          </a:xfrm>
          <a:prstGeom prst="rect">
            <a:avLst/>
          </a:prstGeom>
          <a:noFill/>
          <a:ln w="9525">
            <a:noFill/>
          </a:ln>
        </p:spPr>
      </p:pic>
      <p:sp>
        <p:nvSpPr>
          <p:cNvPr id="150532" name="Text Box 3"/>
          <p:cNvSpPr txBox="1"/>
          <p:nvPr/>
        </p:nvSpPr>
        <p:spPr>
          <a:xfrm>
            <a:off x="396875" y="6237288"/>
            <a:ext cx="8351838" cy="457200"/>
          </a:xfrm>
          <a:prstGeom prst="rect">
            <a:avLst/>
          </a:prstGeom>
          <a:solidFill>
            <a:srgbClr val="CCFFFF">
              <a:alpha val="65881"/>
            </a:srgbClr>
          </a:solidFill>
          <a:ln w="9525">
            <a:noFill/>
          </a:ln>
        </p:spPr>
        <p:txBody>
          <a:bodyPr>
            <a:spAutoFit/>
          </a:bodyPr>
          <a:p>
            <a:pPr algn="ct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片麻岩 暗色要为石英和长石，片状矿物为云母、角闪石等。</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547"/>
                                        </p:tgtEl>
                                        <p:attrNameLst>
                                          <p:attrName>style.visibility</p:attrName>
                                        </p:attrNameLst>
                                      </p:cBhvr>
                                      <p:to>
                                        <p:strVal val="visible"/>
                                      </p:to>
                                    </p:set>
                                    <p:animEffect transition="in" filter="fade">
                                      <p:cBhvr>
                                        <p:cTn id="7" dur="1000"/>
                                        <p:tgtEl>
                                          <p:spTgt spid="108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Text Box 3"/>
          <p:cNvSpPr txBox="1"/>
          <p:nvPr/>
        </p:nvSpPr>
        <p:spPr>
          <a:xfrm>
            <a:off x="396875" y="6237288"/>
            <a:ext cx="8351838" cy="457200"/>
          </a:xfrm>
          <a:prstGeom prst="rect">
            <a:avLst/>
          </a:prstGeom>
          <a:solidFill>
            <a:srgbClr val="CCFFFF">
              <a:alpha val="65881"/>
            </a:srgbClr>
          </a:solidFill>
          <a:ln w="9525">
            <a:noFill/>
          </a:ln>
        </p:spPr>
        <p:txBody>
          <a:bodyPr>
            <a:spAutoFit/>
          </a:bodyPr>
          <a:p>
            <a:pPr algn="ct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片麻岩 暗色要为石英和长石，片状矿物为云母、角闪石等。</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51555" name="Picture 3" descr="1305-L1030261m"/>
          <p:cNvPicPr>
            <a:picLocks noChangeAspect="1"/>
          </p:cNvPicPr>
          <p:nvPr/>
        </p:nvPicPr>
        <p:blipFill>
          <a:blip r:embed="rId1"/>
          <a:srcRect/>
          <a:stretch>
            <a:fillRect/>
          </a:stretch>
        </p:blipFill>
        <p:spPr>
          <a:xfrm>
            <a:off x="36513" y="117475"/>
            <a:ext cx="9142412" cy="5964238"/>
          </a:xfrm>
          <a:prstGeom prst="rect">
            <a:avLst/>
          </a:prstGeom>
          <a:noFill/>
          <a:ln w="9525">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2578" name="Picture 2" descr="石英岩4"/>
          <p:cNvPicPr>
            <a:picLocks noChangeAspect="1"/>
          </p:cNvPicPr>
          <p:nvPr/>
        </p:nvPicPr>
        <p:blipFill>
          <a:blip r:embed="rId1"/>
          <a:srcRect/>
          <a:stretch>
            <a:fillRect/>
          </a:stretch>
        </p:blipFill>
        <p:spPr>
          <a:xfrm>
            <a:off x="14288" y="2420938"/>
            <a:ext cx="5364162" cy="3421062"/>
          </a:xfrm>
          <a:prstGeom prst="rect">
            <a:avLst/>
          </a:prstGeom>
          <a:noFill/>
          <a:ln w="9525">
            <a:noFill/>
          </a:ln>
        </p:spPr>
      </p:pic>
      <p:sp>
        <p:nvSpPr>
          <p:cNvPr id="152579" name="Text Box 3"/>
          <p:cNvSpPr txBox="1"/>
          <p:nvPr/>
        </p:nvSpPr>
        <p:spPr>
          <a:xfrm>
            <a:off x="323850" y="188913"/>
            <a:ext cx="8496300" cy="830262"/>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石英岩</a:t>
            </a:r>
            <a:r>
              <a:rPr lang="zh-CN" altLang="en-US" b="0" dirty="0">
                <a:solidFill>
                  <a:srgbClr val="000099"/>
                </a:solidFill>
                <a:latin typeface="黑体" panose="02010609060101010101" pitchFamily="49" charset="-122"/>
                <a:ea typeface="黑体" panose="02010609060101010101" pitchFamily="49" charset="-122"/>
              </a:rPr>
              <a:t>  粗粒结构，块状构造，矿物成分主要为石英。由石英砂岩重结晶变质形成。  </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52580" name="Picture 2" descr="Quartzite, Jasperpebble"/>
          <p:cNvPicPr>
            <a:picLocks noChangeAspect="1"/>
          </p:cNvPicPr>
          <p:nvPr/>
        </p:nvPicPr>
        <p:blipFill>
          <a:blip r:embed="rId2"/>
          <a:srcRect/>
          <a:stretch>
            <a:fillRect/>
          </a:stretch>
        </p:blipFill>
        <p:spPr>
          <a:xfrm>
            <a:off x="4248150" y="1557338"/>
            <a:ext cx="4860925" cy="3603625"/>
          </a:xfrm>
          <a:prstGeom prst="rect">
            <a:avLst/>
          </a:prstGeom>
          <a:noFill/>
          <a:ln w="9525">
            <a:noFill/>
          </a:ln>
        </p:spPr>
      </p:pic>
      <p:grpSp>
        <p:nvGrpSpPr>
          <p:cNvPr id="2" name="Group 5"/>
          <p:cNvGrpSpPr/>
          <p:nvPr/>
        </p:nvGrpSpPr>
        <p:grpSpPr>
          <a:xfrm>
            <a:off x="1692275" y="2205038"/>
            <a:ext cx="5380038" cy="4035425"/>
            <a:chOff x="0" y="0"/>
            <a:chExt cx="5381195" cy="4035896"/>
          </a:xfrm>
        </p:grpSpPr>
        <p:pic>
          <p:nvPicPr>
            <p:cNvPr id="152582" name="Picture 4" descr="C:\Users\wen\Desktop\新疆彩石1.jpg"/>
            <p:cNvPicPr>
              <a:picLocks noChangeAspect="1"/>
            </p:cNvPicPr>
            <p:nvPr/>
          </p:nvPicPr>
          <p:blipFill>
            <a:blip r:embed="rId3"/>
            <a:stretch>
              <a:fillRect/>
            </a:stretch>
          </p:blipFill>
          <p:spPr>
            <a:xfrm>
              <a:off x="0" y="0"/>
              <a:ext cx="5381195" cy="4035896"/>
            </a:xfrm>
            <a:prstGeom prst="rect">
              <a:avLst/>
            </a:prstGeom>
            <a:noFill/>
            <a:ln w="9525">
              <a:noFill/>
            </a:ln>
          </p:spPr>
        </p:pic>
        <p:sp>
          <p:nvSpPr>
            <p:cNvPr id="152583" name="TextBox 6"/>
            <p:cNvSpPr txBox="1"/>
            <p:nvPr/>
          </p:nvSpPr>
          <p:spPr>
            <a:xfrm>
              <a:off x="2690598" y="3591108"/>
              <a:ext cx="2637994" cy="369375"/>
            </a:xfrm>
            <a:prstGeom prst="rect">
              <a:avLst/>
            </a:prstGeom>
            <a:noFill/>
            <a:ln w="9525">
              <a:noFill/>
            </a:ln>
          </p:spPr>
          <p:txBody>
            <a:bodyPr>
              <a:spAutoFit/>
            </a:bodyPr>
            <a:p>
              <a:pPr eaLnBrk="1" hangingPunct="1"/>
              <a:r>
                <a:rPr lang="zh-CN" altLang="en-US" sz="1800" b="0" dirty="0">
                  <a:solidFill>
                    <a:srgbClr val="C00000"/>
                  </a:solidFill>
                  <a:latin typeface="Times New Roman" panose="02020603050405020304" pitchFamily="18" charset="0"/>
                  <a:ea typeface="宋体" panose="02010600030101010101" pitchFamily="2" charset="-122"/>
                </a:rPr>
                <a:t>石英岩（产于新疆戈壁）</a:t>
              </a:r>
              <a:endParaRPr lang="zh-CN" altLang="en-US" sz="1800" b="0" dirty="0">
                <a:solidFill>
                  <a:srgbClr val="C00000"/>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Text Box 4"/>
          <p:cNvSpPr txBox="1"/>
          <p:nvPr/>
        </p:nvSpPr>
        <p:spPr>
          <a:xfrm>
            <a:off x="323850" y="404813"/>
            <a:ext cx="8353425" cy="831850"/>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大理岩  粗粒结构，块状构造，矿物成分主要为方解石或白云石。由石灰岩或白云岩重结晶变质形成。 </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53603" name="Picture 4" descr="F:\Teaching\地球科学园\变质岩\Blue-Grey marble(www.guilford.edu)-b.jpg"/>
          <p:cNvPicPr>
            <a:picLocks noChangeAspect="1"/>
          </p:cNvPicPr>
          <p:nvPr/>
        </p:nvPicPr>
        <p:blipFill>
          <a:blip r:embed="rId1"/>
          <a:stretch>
            <a:fillRect/>
          </a:stretch>
        </p:blipFill>
        <p:spPr>
          <a:xfrm>
            <a:off x="0" y="2492375"/>
            <a:ext cx="4452938" cy="3348038"/>
          </a:xfrm>
          <a:prstGeom prst="rect">
            <a:avLst/>
          </a:prstGeom>
          <a:noFill/>
          <a:ln w="9525">
            <a:noFill/>
          </a:ln>
        </p:spPr>
      </p:pic>
      <p:pic>
        <p:nvPicPr>
          <p:cNvPr id="153604" name="Picture 5" descr="C:\Users\wen\Desktop\图片1.jpg"/>
          <p:cNvPicPr>
            <a:picLocks noChangeAspect="1"/>
          </p:cNvPicPr>
          <p:nvPr/>
        </p:nvPicPr>
        <p:blipFill>
          <a:blip r:embed="rId2"/>
          <a:stretch>
            <a:fillRect/>
          </a:stretch>
        </p:blipFill>
        <p:spPr>
          <a:xfrm>
            <a:off x="4572000" y="2427288"/>
            <a:ext cx="4572000" cy="3417887"/>
          </a:xfrm>
          <a:prstGeom prst="rect">
            <a:avLst/>
          </a:prstGeom>
          <a:noFill/>
          <a:ln w="9525">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矩形 1"/>
          <p:cNvSpPr/>
          <p:nvPr/>
        </p:nvSpPr>
        <p:spPr>
          <a:xfrm>
            <a:off x="539750" y="476250"/>
            <a:ext cx="7777163" cy="461963"/>
          </a:xfrm>
          <a:prstGeom prst="rect">
            <a:avLst/>
          </a:prstGeom>
          <a:noFill/>
          <a:ln w="9525">
            <a:noFill/>
          </a:ln>
        </p:spPr>
        <p:txBody>
          <a:bodyPr>
            <a:spAutoFit/>
          </a:bodyPr>
          <a:p>
            <a:pPr eaLnBrk="1" hangingPunct="1"/>
            <a:r>
              <a:rPr lang="zh-CN" altLang="en-US" b="0" dirty="0">
                <a:solidFill>
                  <a:srgbClr val="000099"/>
                </a:solidFill>
                <a:latin typeface="黑体" panose="02010609060101010101" pitchFamily="49" charset="-122"/>
                <a:ea typeface="黑体" panose="02010609060101010101" pitchFamily="49" charset="-122"/>
              </a:rPr>
              <a:t>蛇纹岩：块状构造，主要成分为蛇纹石。如岫岩玉。</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54627" name="Picture 2" descr="C:\wen\stone1104\图片资料\岫岩玉板.jpg"/>
          <p:cNvPicPr>
            <a:picLocks noChangeAspect="1"/>
          </p:cNvPicPr>
          <p:nvPr/>
        </p:nvPicPr>
        <p:blipFill>
          <a:blip r:embed="rId1"/>
          <a:stretch>
            <a:fillRect/>
          </a:stretch>
        </p:blipFill>
        <p:spPr>
          <a:xfrm>
            <a:off x="4634230" y="1626870"/>
            <a:ext cx="4471035" cy="3421380"/>
          </a:xfrm>
          <a:prstGeom prst="rect">
            <a:avLst/>
          </a:prstGeom>
          <a:noFill/>
          <a:ln w="9525">
            <a:noFill/>
          </a:ln>
        </p:spPr>
      </p:pic>
      <p:pic>
        <p:nvPicPr>
          <p:cNvPr id="3" name="图片 2" descr="蛇纹岩（武汉地质大学博物馆201309）bm"/>
          <p:cNvPicPr>
            <a:picLocks noChangeAspect="1"/>
          </p:cNvPicPr>
          <p:nvPr/>
        </p:nvPicPr>
        <p:blipFill>
          <a:blip r:embed="rId2"/>
          <a:stretch>
            <a:fillRect/>
          </a:stretch>
        </p:blipFill>
        <p:spPr>
          <a:xfrm>
            <a:off x="62865" y="1626870"/>
            <a:ext cx="4562475" cy="3422015"/>
          </a:xfrm>
          <a:prstGeom prst="rect">
            <a:avLst/>
          </a:prstGeom>
        </p:spPr>
      </p:pic>
      <p:sp>
        <p:nvSpPr>
          <p:cNvPr id="4" name="文本框 3"/>
          <p:cNvSpPr txBox="1"/>
          <p:nvPr/>
        </p:nvSpPr>
        <p:spPr>
          <a:xfrm>
            <a:off x="1493520" y="5280025"/>
            <a:ext cx="7089140" cy="460375"/>
          </a:xfrm>
          <a:prstGeom prst="rect">
            <a:avLst/>
          </a:prstGeom>
          <a:noFill/>
        </p:spPr>
        <p:txBody>
          <a:bodyPr wrap="square" rtlCol="0" anchor="t">
            <a:spAutoFit/>
          </a:bodyPr>
          <a:p>
            <a:pPr algn="ctr"/>
            <a:r>
              <a:rPr lang="zh-CN" altLang="en-US" b="0" dirty="0">
                <a:solidFill>
                  <a:srgbClr val="000099"/>
                </a:solidFill>
                <a:latin typeface="黑体" panose="02010609060101010101" pitchFamily="49" charset="-122"/>
                <a:ea typeface="黑体" panose="02010609060101010101" pitchFamily="49" charset="-122"/>
                <a:sym typeface="+mn-ea"/>
              </a:rPr>
              <a:t>蛇纹岩                   蛇纹石玉（岫岩玉）</a:t>
            </a:r>
            <a:endParaRPr lang="en-US" altLang="zh-CN" b="0" dirty="0">
              <a:solidFill>
                <a:srgbClr val="000099"/>
              </a:solidFill>
              <a:latin typeface="黑体" panose="02010609060101010101" pitchFamily="49" charset="-122"/>
              <a:ea typeface="黑体" panose="02010609060101010101" pitchFamily="49" charset="-122"/>
              <a:sym typeface="+mn-ea"/>
            </a:endParaRPr>
          </a:p>
        </p:txBody>
      </p:sp>
      <p:sp>
        <p:nvSpPr>
          <p:cNvPr id="7" name="文本框 6"/>
          <p:cNvSpPr txBox="1"/>
          <p:nvPr/>
        </p:nvSpPr>
        <p:spPr>
          <a:xfrm>
            <a:off x="2984500" y="4692015"/>
            <a:ext cx="1554480" cy="275590"/>
          </a:xfrm>
          <a:prstGeom prst="rect">
            <a:avLst/>
          </a:prstGeom>
          <a:noFill/>
        </p:spPr>
        <p:txBody>
          <a:bodyPr wrap="none" rtlCol="0" anchor="t">
            <a:spAutoFit/>
          </a:bodyPr>
          <a:p>
            <a:r>
              <a:rPr lang="zh-CN" altLang="en-US" sz="1200" b="0">
                <a:solidFill>
                  <a:schemeClr val="bg1"/>
                </a:solidFill>
                <a:sym typeface="+mn-ea"/>
              </a:rPr>
              <a:t>中国中国博物馆标本</a:t>
            </a:r>
            <a:endParaRPr lang="zh-CN" altLang="en-US" sz="1200" b="0">
              <a:solidFill>
                <a:schemeClr val="bg1"/>
              </a:solidFill>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5650" name="Picture 2" descr="22-17b"/>
          <p:cNvPicPr>
            <a:picLocks noChangeAspect="1"/>
          </p:cNvPicPr>
          <p:nvPr/>
        </p:nvPicPr>
        <p:blipFill>
          <a:blip r:embed="rId1"/>
          <a:stretch>
            <a:fillRect/>
          </a:stretch>
        </p:blipFill>
        <p:spPr>
          <a:xfrm>
            <a:off x="0" y="-22225"/>
            <a:ext cx="9144000" cy="6853238"/>
          </a:xfrm>
          <a:prstGeom prst="rect">
            <a:avLst/>
          </a:prstGeom>
          <a:noFill/>
          <a:ln w="9525">
            <a:noFill/>
          </a:ln>
        </p:spPr>
      </p:pic>
      <p:pic>
        <p:nvPicPr>
          <p:cNvPr id="113667" name="Picture 3" descr="1--5金山夜色.艺术表现m"/>
          <p:cNvPicPr>
            <a:picLocks noChangeAspect="1"/>
          </p:cNvPicPr>
          <p:nvPr/>
        </p:nvPicPr>
        <p:blipFill>
          <a:blip r:embed="rId2"/>
          <a:srcRect/>
          <a:stretch>
            <a:fillRect/>
          </a:stretch>
        </p:blipFill>
        <p:spPr>
          <a:xfrm>
            <a:off x="1609725" y="188913"/>
            <a:ext cx="7283450" cy="5060950"/>
          </a:xfrm>
          <a:prstGeom prst="rect">
            <a:avLst/>
          </a:prstGeom>
          <a:noFill/>
          <a:ln w="25400" cap="flat" cmpd="sng">
            <a:solidFill>
              <a:srgbClr val="993300"/>
            </a:solidFill>
            <a:prstDash val="solid"/>
            <a:miter/>
            <a:headEnd type="none" w="med" len="med"/>
            <a:tailEnd type="none" w="med" len="med"/>
          </a:ln>
        </p:spPr>
      </p:pic>
      <p:sp>
        <p:nvSpPr>
          <p:cNvPr id="155652" name="Text Box 4"/>
          <p:cNvSpPr txBox="1"/>
          <p:nvPr/>
        </p:nvSpPr>
        <p:spPr>
          <a:xfrm>
            <a:off x="179388" y="6356350"/>
            <a:ext cx="3602037" cy="457200"/>
          </a:xfrm>
          <a:prstGeom prst="rect">
            <a:avLst/>
          </a:prstGeom>
          <a:noFill/>
          <a:ln w="9525">
            <a:noFill/>
          </a:ln>
        </p:spPr>
        <p:txBody>
          <a:bodyPr>
            <a:spAutoFit/>
          </a:bodyPr>
          <a:p>
            <a:pPr eaLnBrk="1" hangingPunct="1">
              <a:spcBef>
                <a:spcPct val="50000"/>
              </a:spcBef>
            </a:pPr>
            <a:r>
              <a:rPr lang="zh-CN" altLang="en-US" b="0" dirty="0">
                <a:solidFill>
                  <a:srgbClr val="000099"/>
                </a:solidFill>
                <a:latin typeface="Times New Roman" panose="02020603050405020304" pitchFamily="18" charset="0"/>
                <a:ea typeface="黑体" panose="02010609060101010101" pitchFamily="49" charset="-122"/>
              </a:rPr>
              <a:t>碎裂岩（原岩为石英砂岩）</a:t>
            </a:r>
            <a:endParaRPr lang="zh-CN" altLang="en-US" b="0" dirty="0">
              <a:solidFill>
                <a:srgbClr val="000099"/>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fade">
                                      <p:cBhvr>
                                        <p:cTn id="7" dur="1000"/>
                                        <p:tgtEl>
                                          <p:spTgt spid="113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6674" name="Picture 2" descr="Coarse-grained mylonite"/>
          <p:cNvPicPr>
            <a:picLocks noChangeAspect="1"/>
          </p:cNvPicPr>
          <p:nvPr/>
        </p:nvPicPr>
        <p:blipFill>
          <a:blip r:embed="rId1"/>
          <a:srcRect/>
          <a:stretch>
            <a:fillRect/>
          </a:stretch>
        </p:blipFill>
        <p:spPr>
          <a:xfrm>
            <a:off x="0" y="46038"/>
            <a:ext cx="9144000" cy="6164262"/>
          </a:xfrm>
          <a:prstGeom prst="rect">
            <a:avLst/>
          </a:prstGeom>
          <a:noFill/>
          <a:ln w="9525">
            <a:noFill/>
          </a:ln>
        </p:spPr>
      </p:pic>
      <p:pic>
        <p:nvPicPr>
          <p:cNvPr id="114691" name="Picture 3" descr="糜棱岩mylonite"/>
          <p:cNvPicPr>
            <a:picLocks noChangeAspect="1"/>
          </p:cNvPicPr>
          <p:nvPr/>
        </p:nvPicPr>
        <p:blipFill>
          <a:blip r:embed="rId2"/>
          <a:stretch>
            <a:fillRect/>
          </a:stretch>
        </p:blipFill>
        <p:spPr>
          <a:xfrm>
            <a:off x="34925" y="44450"/>
            <a:ext cx="9074150" cy="6200775"/>
          </a:xfrm>
          <a:prstGeom prst="rect">
            <a:avLst/>
          </a:prstGeom>
          <a:noFill/>
          <a:ln w="9525">
            <a:noFill/>
          </a:ln>
        </p:spPr>
      </p:pic>
      <p:sp>
        <p:nvSpPr>
          <p:cNvPr id="156676" name="Text Box 4"/>
          <p:cNvSpPr txBox="1"/>
          <p:nvPr/>
        </p:nvSpPr>
        <p:spPr>
          <a:xfrm>
            <a:off x="3852863" y="6238875"/>
            <a:ext cx="1096962" cy="457200"/>
          </a:xfrm>
          <a:prstGeom prst="rect">
            <a:avLst/>
          </a:prstGeom>
          <a:noFill/>
          <a:ln w="9525">
            <a:noFill/>
          </a:ln>
        </p:spPr>
        <p:txBody>
          <a:bodyPr wrap="none">
            <a:spAutoFit/>
          </a:bodyPr>
          <a:p>
            <a:pPr eaLnBrk="1" hangingPunct="1">
              <a:spcBef>
                <a:spcPct val="50000"/>
              </a:spcBef>
            </a:pPr>
            <a:r>
              <a:rPr lang="zh-CN" altLang="en-US" b="0" dirty="0">
                <a:solidFill>
                  <a:srgbClr val="000099"/>
                </a:solidFill>
                <a:latin typeface="Times New Roman" panose="02020603050405020304" pitchFamily="18" charset="0"/>
                <a:ea typeface="黑体" panose="02010609060101010101" pitchFamily="49" charset="-122"/>
              </a:rPr>
              <a:t>糜棱岩</a:t>
            </a:r>
            <a:endParaRPr lang="zh-CN" altLang="en-US" b="0" dirty="0">
              <a:solidFill>
                <a:srgbClr val="000099"/>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691"/>
                                        </p:tgtEl>
                                        <p:attrNameLst>
                                          <p:attrName>style.visibility</p:attrName>
                                        </p:attrNameLst>
                                      </p:cBhvr>
                                      <p:to>
                                        <p:strVal val="visible"/>
                                      </p:to>
                                    </p:set>
                                    <p:animEffect transition="in" filter="fade">
                                      <p:cBhvr>
                                        <p:cTn id="7" dur="1000"/>
                                        <p:tgtEl>
                                          <p:spTgt spid="114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7698" name="Picture 9" descr="图2 无题-雨花石36x30mm杨志明收藏"/>
          <p:cNvPicPr>
            <a:picLocks noChangeAspect="1"/>
          </p:cNvPicPr>
          <p:nvPr/>
        </p:nvPicPr>
        <p:blipFill>
          <a:blip r:embed="rId1"/>
          <a:stretch>
            <a:fillRect/>
          </a:stretch>
        </p:blipFill>
        <p:spPr>
          <a:xfrm>
            <a:off x="5003800" y="350838"/>
            <a:ext cx="3665538" cy="3146425"/>
          </a:xfrm>
          <a:prstGeom prst="rect">
            <a:avLst/>
          </a:prstGeom>
          <a:noFill/>
          <a:ln w="19050" cap="flat" cmpd="sng">
            <a:solidFill>
              <a:srgbClr val="008000"/>
            </a:solidFill>
            <a:prstDash val="solid"/>
            <a:miter/>
            <a:headEnd type="none" w="med" len="med"/>
            <a:tailEnd type="none" w="med" len="med"/>
          </a:ln>
        </p:spPr>
      </p:pic>
      <p:pic>
        <p:nvPicPr>
          <p:cNvPr id="157699" name="Picture 2" descr="C:\wen\stone1104\图片资料\1101宜昌虎皮石43-36-18mm.jpg"/>
          <p:cNvPicPr>
            <a:picLocks noChangeAspect="1"/>
          </p:cNvPicPr>
          <p:nvPr/>
        </p:nvPicPr>
        <p:blipFill>
          <a:blip r:embed="rId2"/>
          <a:stretch>
            <a:fillRect/>
          </a:stretch>
        </p:blipFill>
        <p:spPr>
          <a:xfrm>
            <a:off x="374650" y="3565525"/>
            <a:ext cx="3910013" cy="3140075"/>
          </a:xfrm>
          <a:prstGeom prst="rect">
            <a:avLst/>
          </a:prstGeom>
          <a:noFill/>
          <a:ln w="9525" cap="flat" cmpd="sng">
            <a:solidFill>
              <a:srgbClr val="CC3300"/>
            </a:solidFill>
            <a:prstDash val="solid"/>
            <a:miter/>
            <a:headEnd type="none" w="med" len="med"/>
            <a:tailEnd type="none" w="med" len="med"/>
          </a:ln>
        </p:spPr>
      </p:pic>
      <p:pic>
        <p:nvPicPr>
          <p:cNvPr id="157700" name="Picture 3" descr="C:\wen\stone1104\图片资料\10-8-s.jpg"/>
          <p:cNvPicPr>
            <a:picLocks noChangeAspect="1"/>
          </p:cNvPicPr>
          <p:nvPr/>
        </p:nvPicPr>
        <p:blipFill>
          <a:blip r:embed="rId3"/>
          <a:stretch>
            <a:fillRect/>
          </a:stretch>
        </p:blipFill>
        <p:spPr>
          <a:xfrm>
            <a:off x="539750" y="315913"/>
            <a:ext cx="4248150" cy="3186112"/>
          </a:xfrm>
          <a:prstGeom prst="rect">
            <a:avLst/>
          </a:prstGeom>
          <a:noFill/>
          <a:ln w="9525" cap="flat" cmpd="sng">
            <a:solidFill>
              <a:srgbClr val="65200E"/>
            </a:solidFill>
            <a:prstDash val="solid"/>
            <a:miter/>
            <a:headEnd type="none" w="med" len="med"/>
            <a:tailEnd type="none" w="med" len="med"/>
          </a:ln>
        </p:spPr>
      </p:pic>
      <p:pic>
        <p:nvPicPr>
          <p:cNvPr id="157701" name="Picture 2" descr="C:\wen\stone1104\图片资料\长江石-墨梅14-13-7cm王常武收藏.jpg"/>
          <p:cNvPicPr>
            <a:picLocks noChangeAspect="1"/>
          </p:cNvPicPr>
          <p:nvPr/>
        </p:nvPicPr>
        <p:blipFill>
          <a:blip r:embed="rId4"/>
          <a:stretch>
            <a:fillRect/>
          </a:stretch>
        </p:blipFill>
        <p:spPr>
          <a:xfrm>
            <a:off x="4702175" y="3565525"/>
            <a:ext cx="3527425" cy="3175000"/>
          </a:xfrm>
          <a:prstGeom prst="rect">
            <a:avLst/>
          </a:prstGeom>
          <a:noFill/>
          <a:ln w="9525" cap="flat" cmpd="sng">
            <a:solidFill>
              <a:srgbClr val="800000"/>
            </a:solidFill>
            <a:prstDash val="solid"/>
            <a:miter/>
            <a:headEnd type="none" w="med" len="med"/>
            <a:tailEnd type="none" w="med" len="me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Picture 3" descr="下马岭组页岩中的紧密褶皱4（109国道39"/>
          <p:cNvPicPr>
            <a:picLocks noChangeAspect="1"/>
          </p:cNvPicPr>
          <p:nvPr/>
        </p:nvPicPr>
        <p:blipFill>
          <a:blip r:embed="rId1"/>
          <a:srcRect/>
          <a:stretch>
            <a:fillRect/>
          </a:stretch>
        </p:blipFill>
        <p:spPr>
          <a:xfrm>
            <a:off x="3348355" y="635"/>
            <a:ext cx="5723255" cy="4427220"/>
          </a:xfrm>
          <a:prstGeom prst="rect">
            <a:avLst/>
          </a:prstGeom>
          <a:noFill/>
          <a:ln w="9525">
            <a:noFill/>
          </a:ln>
        </p:spPr>
      </p:pic>
      <p:pic>
        <p:nvPicPr>
          <p:cNvPr id="16387" name="Picture 2" descr="http://hays.outcrop.org/images/volcanoes/lutge8e/FG04_24.JPG"/>
          <p:cNvPicPr>
            <a:picLocks noChangeAspect="1"/>
          </p:cNvPicPr>
          <p:nvPr/>
        </p:nvPicPr>
        <p:blipFill>
          <a:blip r:embed="rId2"/>
          <a:srcRect/>
          <a:stretch>
            <a:fillRect/>
          </a:stretch>
        </p:blipFill>
        <p:spPr>
          <a:xfrm>
            <a:off x="0" y="2725420"/>
            <a:ext cx="7051675" cy="4132580"/>
          </a:xfrm>
          <a:prstGeom prst="rect">
            <a:avLst/>
          </a:prstGeom>
          <a:noFill/>
          <a:ln w="9525">
            <a:noFill/>
          </a:ln>
        </p:spPr>
      </p:pic>
      <p:sp>
        <p:nvSpPr>
          <p:cNvPr id="52228" name="TextBox 6"/>
          <p:cNvSpPr txBox="1"/>
          <p:nvPr/>
        </p:nvSpPr>
        <p:spPr>
          <a:xfrm>
            <a:off x="250190" y="598170"/>
            <a:ext cx="2980055" cy="829945"/>
          </a:xfrm>
          <a:prstGeom prst="rect">
            <a:avLst/>
          </a:prstGeom>
          <a:noFill/>
          <a:ln w="9525">
            <a:noFill/>
          </a:ln>
        </p:spPr>
        <p:txBody>
          <a:bodyPr wrap="square">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岩床 </a:t>
            </a:r>
            <a:r>
              <a:rPr lang="en-US" altLang="zh-CN"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沿沉积岩层面侵入的带状岩体</a:t>
            </a:r>
            <a:endParaRPr lang="zh-CN" altLang="en-US" b="0" dirty="0">
              <a:solidFill>
                <a:srgbClr val="000099"/>
              </a:solidFill>
              <a:latin typeface="黑体" panose="02010609060101010101" pitchFamily="49" charset="-122"/>
              <a:ea typeface="黑体" panose="02010609060101010101" pitchFamily="49" charset="-122"/>
            </a:endParaRPr>
          </a:p>
        </p:txBody>
      </p:sp>
      <p:grpSp>
        <p:nvGrpSpPr>
          <p:cNvPr id="2" name="Group 5"/>
          <p:cNvGrpSpPr/>
          <p:nvPr/>
        </p:nvGrpSpPr>
        <p:grpSpPr>
          <a:xfrm>
            <a:off x="3782695" y="428625"/>
            <a:ext cx="5245735" cy="2125093"/>
            <a:chOff x="0" y="0"/>
            <a:chExt cx="6338791" cy="2717135"/>
          </a:xfrm>
        </p:grpSpPr>
        <p:sp>
          <p:nvSpPr>
            <p:cNvPr id="52230" name="任意多边形 9"/>
            <p:cNvSpPr/>
            <p:nvPr/>
          </p:nvSpPr>
          <p:spPr>
            <a:xfrm>
              <a:off x="516194" y="0"/>
              <a:ext cx="5789393" cy="2057376"/>
            </a:xfrm>
            <a:custGeom>
              <a:avLst/>
              <a:gdLst>
                <a:gd name="connsiteX0" fmla="*/ 0 w 7545"/>
                <a:gd name="connsiteY0" fmla="*/ 0 h 2534"/>
                <a:gd name="connsiteX1" fmla="*/ 634 w 7545"/>
                <a:gd name="connsiteY1" fmla="*/ 327 h 2534"/>
                <a:gd name="connsiteX2" fmla="*/ 1595 w 7545"/>
                <a:gd name="connsiteY2" fmla="*/ 817 h 2534"/>
                <a:gd name="connsiteX3" fmla="*/ 2024 w 7545"/>
                <a:gd name="connsiteY3" fmla="*/ 993 h 2534"/>
                <a:gd name="connsiteX4" fmla="*/ 2381 w 7545"/>
                <a:gd name="connsiteY4" fmla="*/ 1064 h 2534"/>
                <a:gd name="connsiteX5" fmla="*/ 2852 w 7545"/>
                <a:gd name="connsiteY5" fmla="*/ 936 h 2534"/>
                <a:gd name="connsiteX6" fmla="*/ 3441 w 7545"/>
                <a:gd name="connsiteY6" fmla="*/ 799 h 2534"/>
                <a:gd name="connsiteX7" fmla="*/ 3964 w 7545"/>
                <a:gd name="connsiteY7" fmla="*/ 708 h 2534"/>
                <a:gd name="connsiteX8" fmla="*/ 4344 w 7545"/>
                <a:gd name="connsiteY8" fmla="*/ 690 h 2534"/>
                <a:gd name="connsiteX9" fmla="*/ 5106 w 7545"/>
                <a:gd name="connsiteY9" fmla="*/ 993 h 2534"/>
                <a:gd name="connsiteX10" fmla="*/ 6047 w 7545"/>
                <a:gd name="connsiteY10" fmla="*/ 1592 h 2534"/>
                <a:gd name="connsiteX11" fmla="*/ 6575 w 7545"/>
                <a:gd name="connsiteY11" fmla="*/ 1963 h 2534"/>
                <a:gd name="connsiteX12" fmla="*/ 7103 w 7545"/>
                <a:gd name="connsiteY12" fmla="*/ 2234 h 2534"/>
                <a:gd name="connsiteX13" fmla="*/ 7545 w 7545"/>
                <a:gd name="connsiteY13" fmla="*/ 2534 h 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pathLst>
                <a:path w="7545" h="2534">
                  <a:moveTo>
                    <a:pt x="0" y="0"/>
                  </a:moveTo>
                  <a:lnTo>
                    <a:pt x="634" y="327"/>
                  </a:lnTo>
                  <a:cubicBezTo>
                    <a:pt x="900" y="463"/>
                    <a:pt x="1365" y="711"/>
                    <a:pt x="1595" y="817"/>
                  </a:cubicBezTo>
                  <a:cubicBezTo>
                    <a:pt x="1826" y="923"/>
                    <a:pt x="1717" y="996"/>
                    <a:pt x="2024" y="993"/>
                  </a:cubicBezTo>
                  <a:cubicBezTo>
                    <a:pt x="2155" y="1034"/>
                    <a:pt x="2242" y="1069"/>
                    <a:pt x="2381" y="1064"/>
                  </a:cubicBezTo>
                  <a:cubicBezTo>
                    <a:pt x="2520" y="1060"/>
                    <a:pt x="2675" y="980"/>
                    <a:pt x="2852" y="936"/>
                  </a:cubicBezTo>
                  <a:cubicBezTo>
                    <a:pt x="3089" y="909"/>
                    <a:pt x="3240" y="828"/>
                    <a:pt x="3441" y="799"/>
                  </a:cubicBezTo>
                  <a:cubicBezTo>
                    <a:pt x="3780" y="766"/>
                    <a:pt x="3764" y="651"/>
                    <a:pt x="3964" y="708"/>
                  </a:cubicBezTo>
                  <a:cubicBezTo>
                    <a:pt x="4164" y="765"/>
                    <a:pt x="4184" y="663"/>
                    <a:pt x="4344" y="690"/>
                  </a:cubicBezTo>
                  <a:cubicBezTo>
                    <a:pt x="4504" y="718"/>
                    <a:pt x="4840" y="897"/>
                    <a:pt x="5106" y="993"/>
                  </a:cubicBezTo>
                  <a:cubicBezTo>
                    <a:pt x="5372" y="1090"/>
                    <a:pt x="5794" y="1470"/>
                    <a:pt x="6047" y="1592"/>
                  </a:cubicBezTo>
                  <a:cubicBezTo>
                    <a:pt x="6300" y="1713"/>
                    <a:pt x="6389" y="1830"/>
                    <a:pt x="6575" y="1963"/>
                  </a:cubicBezTo>
                  <a:cubicBezTo>
                    <a:pt x="6761" y="2096"/>
                    <a:pt x="6936" y="2110"/>
                    <a:pt x="7103" y="2234"/>
                  </a:cubicBezTo>
                  <a:cubicBezTo>
                    <a:pt x="7270" y="2358"/>
                    <a:pt x="7545" y="2534"/>
                    <a:pt x="7545" y="2534"/>
                  </a:cubicBezTo>
                </a:path>
              </a:pathLst>
            </a:custGeom>
            <a:noFill/>
            <a:ln w="25400" cap="flat" cmpd="sng">
              <a:solidFill>
                <a:srgbClr val="FFC000">
                  <a:alpha val="100000"/>
                </a:srgbClr>
              </a:solidFill>
              <a:prstDash val="dash"/>
              <a:round/>
              <a:headEnd type="none" w="med" len="med"/>
              <a:tailEnd type="none" w="med" len="med"/>
            </a:ln>
          </p:spPr>
          <p:txBody>
            <a:bodyPr/>
            <a:p>
              <a:endParaRPr lang="zh-CN" altLang="en-US"/>
            </a:p>
          </p:txBody>
        </p:sp>
        <p:sp>
          <p:nvSpPr>
            <p:cNvPr id="52231" name="任意多边形 10"/>
            <p:cNvSpPr/>
            <p:nvPr/>
          </p:nvSpPr>
          <p:spPr>
            <a:xfrm>
              <a:off x="0" y="575187"/>
              <a:ext cx="3318387" cy="1138084"/>
            </a:xfrm>
            <a:custGeom>
              <a:avLst/>
              <a:gdLst/>
              <a:ahLst/>
              <a:cxnLst>
                <a:cxn ang="0">
                  <a:pos x="0" y="0"/>
                </a:cxn>
                <a:cxn ang="0">
                  <a:pos x="619433" y="442452"/>
                </a:cxn>
                <a:cxn ang="0">
                  <a:pos x="1238865" y="781665"/>
                </a:cxn>
                <a:cxn ang="0">
                  <a:pos x="1637071" y="1061884"/>
                </a:cxn>
                <a:cxn ang="0">
                  <a:pos x="2109020" y="1120878"/>
                </a:cxn>
                <a:cxn ang="0">
                  <a:pos x="2492478" y="1106129"/>
                </a:cxn>
                <a:cxn ang="0">
                  <a:pos x="2802194" y="929148"/>
                </a:cxn>
                <a:cxn ang="0">
                  <a:pos x="3318387" y="825910"/>
                </a:cxn>
              </a:cxnLst>
              <a:pathLst>
                <a:path w="3318387" h="1138084">
                  <a:moveTo>
                    <a:pt x="0" y="0"/>
                  </a:moveTo>
                  <a:cubicBezTo>
                    <a:pt x="206478" y="156087"/>
                    <a:pt x="412956" y="312175"/>
                    <a:pt x="619433" y="442452"/>
                  </a:cubicBezTo>
                  <a:cubicBezTo>
                    <a:pt x="825911" y="572730"/>
                    <a:pt x="1069259" y="678426"/>
                    <a:pt x="1238865" y="781665"/>
                  </a:cubicBezTo>
                  <a:cubicBezTo>
                    <a:pt x="1408471" y="884904"/>
                    <a:pt x="1492045" y="1005349"/>
                    <a:pt x="1637071" y="1061884"/>
                  </a:cubicBezTo>
                  <a:cubicBezTo>
                    <a:pt x="1782097" y="1118419"/>
                    <a:pt x="1966452" y="1113504"/>
                    <a:pt x="2109020" y="1120878"/>
                  </a:cubicBezTo>
                  <a:cubicBezTo>
                    <a:pt x="2251588" y="1128252"/>
                    <a:pt x="2376949" y="1138084"/>
                    <a:pt x="2492478" y="1106129"/>
                  </a:cubicBezTo>
                  <a:cubicBezTo>
                    <a:pt x="2608007" y="1074174"/>
                    <a:pt x="2664543" y="975851"/>
                    <a:pt x="2802194" y="929148"/>
                  </a:cubicBezTo>
                  <a:cubicBezTo>
                    <a:pt x="2939845" y="882445"/>
                    <a:pt x="3129116" y="854177"/>
                    <a:pt x="3318387" y="825910"/>
                  </a:cubicBezTo>
                </a:path>
              </a:pathLst>
            </a:custGeom>
            <a:noFill/>
            <a:ln w="9525">
              <a:noFill/>
            </a:ln>
          </p:spPr>
          <p:txBody>
            <a:bodyPr/>
            <a:p>
              <a:endParaRPr lang="zh-CN" altLang="en-US"/>
            </a:p>
          </p:txBody>
        </p:sp>
        <p:sp>
          <p:nvSpPr>
            <p:cNvPr id="52232" name="任意多边形 11"/>
            <p:cNvSpPr/>
            <p:nvPr/>
          </p:nvSpPr>
          <p:spPr>
            <a:xfrm>
              <a:off x="0" y="589935"/>
              <a:ext cx="6338791" cy="2127200"/>
            </a:xfrm>
            <a:custGeom>
              <a:avLst/>
              <a:gdLst>
                <a:gd name="connsiteX0" fmla="*/ 0 w 8261"/>
                <a:gd name="connsiteY0" fmla="*/ 0 h 2620"/>
                <a:gd name="connsiteX1" fmla="*/ 828 w 8261"/>
                <a:gd name="connsiteY1" fmla="*/ 551 h 2620"/>
                <a:gd name="connsiteX2" fmla="*/ 1798 w 8261"/>
                <a:gd name="connsiteY2" fmla="*/ 1093 h 2620"/>
                <a:gd name="connsiteX3" fmla="*/ 2711 w 8261"/>
                <a:gd name="connsiteY3" fmla="*/ 1493 h 2620"/>
                <a:gd name="connsiteX4" fmla="*/ 3011 w 8261"/>
                <a:gd name="connsiteY4" fmla="*/ 1550 h 2620"/>
                <a:gd name="connsiteX5" fmla="*/ 3652 w 8261"/>
                <a:gd name="connsiteY5" fmla="*/ 1326 h 2620"/>
                <a:gd name="connsiteX6" fmla="*/ 4325 w 8261"/>
                <a:gd name="connsiteY6" fmla="*/ 1072 h 2620"/>
                <a:gd name="connsiteX7" fmla="*/ 5343 w 8261"/>
                <a:gd name="connsiteY7" fmla="*/ 1126 h 2620"/>
                <a:gd name="connsiteX8" fmla="*/ 6420 w 8261"/>
                <a:gd name="connsiteY8" fmla="*/ 1562 h 2620"/>
                <a:gd name="connsiteX9" fmla="*/ 7438 w 8261"/>
                <a:gd name="connsiteY9" fmla="*/ 2107 h 2620"/>
                <a:gd name="connsiteX10" fmla="*/ 8261 w 8261"/>
                <a:gd name="connsiteY10" fmla="*/ 2620 h 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pathLst>
                <a:path w="8261" h="2620">
                  <a:moveTo>
                    <a:pt x="0" y="0"/>
                  </a:moveTo>
                  <a:cubicBezTo>
                    <a:pt x="292" y="183"/>
                    <a:pt x="527" y="372"/>
                    <a:pt x="828" y="551"/>
                  </a:cubicBezTo>
                  <a:cubicBezTo>
                    <a:pt x="1129" y="730"/>
                    <a:pt x="1500" y="941"/>
                    <a:pt x="1798" y="1093"/>
                  </a:cubicBezTo>
                  <a:cubicBezTo>
                    <a:pt x="2096" y="1244"/>
                    <a:pt x="2403" y="1451"/>
                    <a:pt x="2711" y="1493"/>
                  </a:cubicBezTo>
                  <a:cubicBezTo>
                    <a:pt x="2919" y="1563"/>
                    <a:pt x="2848" y="1571"/>
                    <a:pt x="3011" y="1550"/>
                  </a:cubicBezTo>
                  <a:cubicBezTo>
                    <a:pt x="3174" y="1529"/>
                    <a:pt x="3440" y="1396"/>
                    <a:pt x="3652" y="1326"/>
                  </a:cubicBezTo>
                  <a:cubicBezTo>
                    <a:pt x="3927" y="1262"/>
                    <a:pt x="4043" y="1105"/>
                    <a:pt x="4325" y="1072"/>
                  </a:cubicBezTo>
                  <a:cubicBezTo>
                    <a:pt x="4607" y="1038"/>
                    <a:pt x="4994" y="1044"/>
                    <a:pt x="5343" y="1126"/>
                  </a:cubicBezTo>
                  <a:cubicBezTo>
                    <a:pt x="5693" y="1208"/>
                    <a:pt x="6071" y="1399"/>
                    <a:pt x="6420" y="1562"/>
                  </a:cubicBezTo>
                  <a:cubicBezTo>
                    <a:pt x="6769" y="1726"/>
                    <a:pt x="7141" y="1919"/>
                    <a:pt x="7438" y="2107"/>
                  </a:cubicBezTo>
                  <a:cubicBezTo>
                    <a:pt x="7736" y="2295"/>
                    <a:pt x="8140" y="2514"/>
                    <a:pt x="8261" y="2620"/>
                  </a:cubicBezTo>
                </a:path>
              </a:pathLst>
            </a:custGeom>
            <a:noFill/>
            <a:ln w="25400" cap="flat" cmpd="sng">
              <a:solidFill>
                <a:srgbClr val="FFC000">
                  <a:alpha val="100000"/>
                </a:srgbClr>
              </a:solidFill>
              <a:prstDash val="dash"/>
              <a:round/>
              <a:headEnd type="none" w="med" len="med"/>
              <a:tailEnd type="none" w="med" len="med"/>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fade">
                                      <p:cBhvr>
                                        <p:cTn id="12" dur="20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50" name="Picture 2" descr="C:\Users\Wen\Desktop\140511\sill , Glacier National Park, Montana.jpg"/>
          <p:cNvPicPr>
            <a:picLocks noChangeAspect="1"/>
          </p:cNvPicPr>
          <p:nvPr/>
        </p:nvPicPr>
        <p:blipFill>
          <a:blip r:embed="rId1"/>
          <a:srcRect/>
          <a:stretch>
            <a:fillRect/>
          </a:stretch>
        </p:blipFill>
        <p:spPr>
          <a:xfrm>
            <a:off x="3275013" y="28575"/>
            <a:ext cx="5727700" cy="3248025"/>
          </a:xfrm>
          <a:prstGeom prst="rect">
            <a:avLst/>
          </a:prstGeom>
          <a:noFill/>
          <a:ln w="9525">
            <a:noFill/>
          </a:ln>
        </p:spPr>
      </p:pic>
      <p:pic>
        <p:nvPicPr>
          <p:cNvPr id="53251" name="Picture 2" descr="http://www.otago.ac.nz/geology/resources/gallery/2011_photo_comp/Dyke_Donegal.jpg"/>
          <p:cNvPicPr>
            <a:picLocks noChangeAspect="1"/>
          </p:cNvPicPr>
          <p:nvPr/>
        </p:nvPicPr>
        <p:blipFill>
          <a:blip r:embed="rId2"/>
          <a:srcRect/>
          <a:stretch>
            <a:fillRect/>
          </a:stretch>
        </p:blipFill>
        <p:spPr>
          <a:xfrm>
            <a:off x="3276600" y="3284538"/>
            <a:ext cx="5726113" cy="3582987"/>
          </a:xfrm>
          <a:prstGeom prst="rect">
            <a:avLst/>
          </a:prstGeom>
          <a:noFill/>
          <a:ln w="9525">
            <a:noFill/>
          </a:ln>
        </p:spPr>
      </p:pic>
      <p:sp>
        <p:nvSpPr>
          <p:cNvPr id="53252" name="TextBox 6"/>
          <p:cNvSpPr txBox="1"/>
          <p:nvPr/>
        </p:nvSpPr>
        <p:spPr>
          <a:xfrm>
            <a:off x="1042988" y="3044825"/>
            <a:ext cx="1169987" cy="461963"/>
          </a:xfrm>
          <a:prstGeom prst="rect">
            <a:avLst/>
          </a:prstGeom>
          <a:noFill/>
          <a:ln w="9525">
            <a:noFill/>
          </a:ln>
        </p:spPr>
        <p:txBody>
          <a:bodyPr>
            <a:spAutoFit/>
          </a:bodyPr>
          <a:p>
            <a:pPr algn="ct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岩床</a:t>
            </a:r>
            <a:endParaRPr lang="zh-CN" altLang="en-US" dirty="0">
              <a:solidFill>
                <a:srgbClr val="000099"/>
              </a:solidFill>
              <a:latin typeface="黑体" panose="02010609060101010101" pitchFamily="49" charset="-122"/>
              <a:ea typeface="黑体" panose="02010609060101010101" pitchFamily="49" charset="-122"/>
            </a:endParaRPr>
          </a:p>
        </p:txBody>
      </p:sp>
      <p:sp>
        <p:nvSpPr>
          <p:cNvPr id="53253" name="右箭头 1"/>
          <p:cNvSpPr/>
          <p:nvPr/>
        </p:nvSpPr>
        <p:spPr>
          <a:xfrm rot="4597018">
            <a:off x="5613400" y="4144963"/>
            <a:ext cx="1296988" cy="503237"/>
          </a:xfrm>
          <a:prstGeom prst="rightArrow">
            <a:avLst>
              <a:gd name="adj1" fmla="val 27324"/>
              <a:gd name="adj2" fmla="val 50078"/>
            </a:avLst>
          </a:prstGeom>
          <a:noFill/>
          <a:ln w="25400" cap="flat" cmpd="sng">
            <a:solidFill>
              <a:srgbClr val="FFC000"/>
            </a:solidFill>
            <a:prstDash val="solid"/>
            <a:miter/>
            <a:headEnd type="none" w="med" len="med"/>
            <a:tailEnd type="none" w="med" len="med"/>
          </a:ln>
        </p:spPr>
        <p:txBody>
          <a:bodyPr>
            <a:spAutoFit/>
          </a:bodyPr>
          <a:p>
            <a:pPr eaLnBrk="1" hangingPunct="1">
              <a:spcBef>
                <a:spcPct val="50000"/>
              </a:spcBef>
            </a:pPr>
            <a:endParaRPr lang="zh-CN" altLang="en-US" dirty="0">
              <a:latin typeface="Times New Roman" panose="02020603050405020304" pitchFamily="18" charset="0"/>
              <a:ea typeface="宋体" panose="02010600030101010101" pitchFamily="2" charset="-122"/>
            </a:endParaRPr>
          </a:p>
        </p:txBody>
      </p:sp>
      <p:sp>
        <p:nvSpPr>
          <p:cNvPr id="53254" name="右箭头 6"/>
          <p:cNvSpPr/>
          <p:nvPr/>
        </p:nvSpPr>
        <p:spPr>
          <a:xfrm rot="4597018">
            <a:off x="6037263" y="1138238"/>
            <a:ext cx="1296987" cy="503237"/>
          </a:xfrm>
          <a:prstGeom prst="rightArrow">
            <a:avLst>
              <a:gd name="adj1" fmla="val 27324"/>
              <a:gd name="adj2" fmla="val 50078"/>
            </a:avLst>
          </a:prstGeom>
          <a:noFill/>
          <a:ln w="25400" cap="flat" cmpd="sng">
            <a:solidFill>
              <a:srgbClr val="FFC000"/>
            </a:solidFill>
            <a:prstDash val="solid"/>
            <a:miter/>
            <a:headEnd type="none" w="med" len="med"/>
            <a:tailEnd type="none" w="med" len="med"/>
          </a:ln>
        </p:spPr>
        <p:txBody>
          <a:bodyPr>
            <a:spAutoFit/>
          </a:bodyPr>
          <a:p>
            <a:pPr eaLnBrk="1" hangingPunct="1">
              <a:spcBef>
                <a:spcPct val="50000"/>
              </a:spcBef>
            </a:pP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4" name="Picture 2" descr="a dyke"/>
          <p:cNvPicPr>
            <a:picLocks noChangeAspect="1"/>
          </p:cNvPicPr>
          <p:nvPr/>
        </p:nvPicPr>
        <p:blipFill>
          <a:blip r:embed="rId1"/>
          <a:stretch>
            <a:fillRect/>
          </a:stretch>
        </p:blipFill>
        <p:spPr>
          <a:xfrm>
            <a:off x="3355975" y="0"/>
            <a:ext cx="5788025" cy="6858000"/>
          </a:xfrm>
          <a:prstGeom prst="rect">
            <a:avLst/>
          </a:prstGeom>
          <a:noFill/>
          <a:ln w="9525">
            <a:noFill/>
          </a:ln>
        </p:spPr>
      </p:pic>
      <p:sp>
        <p:nvSpPr>
          <p:cNvPr id="54275" name="Text Box 5"/>
          <p:cNvSpPr txBox="1"/>
          <p:nvPr/>
        </p:nvSpPr>
        <p:spPr>
          <a:xfrm>
            <a:off x="179388" y="4724400"/>
            <a:ext cx="3168650" cy="1201738"/>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岩墙</a:t>
            </a:r>
            <a:r>
              <a:rPr lang="en-US" altLang="zh-CN" dirty="0">
                <a:solidFill>
                  <a:srgbClr val="000099"/>
                </a:solidFill>
                <a:latin typeface="黑体" panose="02010609060101010101" pitchFamily="49" charset="-122"/>
                <a:ea typeface="黑体" panose="02010609060101010101" pitchFamily="49" charset="-122"/>
              </a:rPr>
              <a:t>–</a:t>
            </a:r>
            <a:r>
              <a:rPr lang="zh-CN" altLang="en-US" dirty="0">
                <a:solidFill>
                  <a:srgbClr val="000099"/>
                </a:solidFill>
                <a:latin typeface="黑体" panose="02010609060101010101" pitchFamily="49" charset="-122"/>
                <a:ea typeface="黑体" panose="02010609060101010101" pitchFamily="49" charset="-122"/>
              </a:rPr>
              <a:t>非顺层的带状岩体，通常沿断裂侵入、接近直立。</a:t>
            </a:r>
            <a:endParaRPr lang="zh-CN" altLang="en-US" dirty="0">
              <a:solidFill>
                <a:srgbClr val="0000CC"/>
              </a:solidFill>
              <a:latin typeface="黑体" panose="02010609060101010101" pitchFamily="49" charset="-122"/>
              <a:ea typeface="黑体" panose="02010609060101010101" pitchFamily="49" charset="-122"/>
            </a:endParaRPr>
          </a:p>
        </p:txBody>
      </p:sp>
      <p:pic>
        <p:nvPicPr>
          <p:cNvPr id="54276" name="Picture 6" descr="http://hays.outcrop.org/images/rocks/igneous/press4e/figure-05-09-3.jpg"/>
          <p:cNvPicPr>
            <a:picLocks noChangeAspect="1"/>
          </p:cNvPicPr>
          <p:nvPr/>
        </p:nvPicPr>
        <p:blipFill>
          <a:blip r:embed="rId2"/>
          <a:stretch>
            <a:fillRect/>
          </a:stretch>
        </p:blipFill>
        <p:spPr>
          <a:xfrm>
            <a:off x="-30162" y="0"/>
            <a:ext cx="6024562" cy="430847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8" name="Picture 2" descr="dike"/>
          <p:cNvPicPr>
            <a:picLocks noChangeAspect="1"/>
          </p:cNvPicPr>
          <p:nvPr/>
        </p:nvPicPr>
        <p:blipFill>
          <a:blip r:embed="rId1"/>
          <a:srcRect/>
          <a:stretch>
            <a:fillRect/>
          </a:stretch>
        </p:blipFill>
        <p:spPr>
          <a:xfrm>
            <a:off x="0" y="0"/>
            <a:ext cx="6735763" cy="5081588"/>
          </a:xfrm>
          <a:prstGeom prst="rect">
            <a:avLst/>
          </a:prstGeom>
          <a:noFill/>
          <a:ln w="9525">
            <a:noFill/>
          </a:ln>
        </p:spPr>
      </p:pic>
      <p:sp>
        <p:nvSpPr>
          <p:cNvPr id="55299" name="AutoShape 3"/>
          <p:cNvSpPr/>
          <p:nvPr/>
        </p:nvSpPr>
        <p:spPr>
          <a:xfrm>
            <a:off x="2339975" y="3860800"/>
            <a:ext cx="936625" cy="792163"/>
          </a:xfrm>
          <a:prstGeom prst="upArrowCallout">
            <a:avLst>
              <a:gd name="adj1" fmla="val 26624"/>
              <a:gd name="adj2" fmla="val 26625"/>
              <a:gd name="adj3" fmla="val 16652"/>
              <a:gd name="adj4" fmla="val 53634"/>
            </a:avLst>
          </a:prstGeom>
          <a:solidFill>
            <a:srgbClr val="CCFFFF">
              <a:alpha val="59999"/>
            </a:srgbClr>
          </a:solidFill>
          <a:ln w="9525" cap="flat" cmpd="sng">
            <a:solidFill>
              <a:srgbClr val="00FFFF"/>
            </a:solidFill>
            <a:prstDash val="solid"/>
            <a:miter/>
            <a:headEnd type="none" w="med" len="med"/>
            <a:tailEnd type="none" w="med" len="med"/>
          </a:ln>
        </p:spPr>
        <p:txBody>
          <a:bodyPr wrap="none" anchor="ctr"/>
          <a:p>
            <a:pPr algn="ctr" eaLnBrk="1" hangingPunct="1"/>
            <a:r>
              <a:rPr lang="zh-CN" altLang="en-US" dirty="0">
                <a:solidFill>
                  <a:srgbClr val="000099"/>
                </a:solidFill>
                <a:latin typeface="楷体_GB2312" pitchFamily="1" charset="-122"/>
                <a:ea typeface="楷体_GB2312" pitchFamily="1" charset="-122"/>
              </a:rPr>
              <a:t>岩 墙</a:t>
            </a:r>
            <a:endParaRPr lang="zh-CN" altLang="en-US" dirty="0">
              <a:solidFill>
                <a:srgbClr val="000099"/>
              </a:solidFill>
              <a:latin typeface="楷体_GB2312" pitchFamily="1" charset="-122"/>
              <a:ea typeface="楷体_GB2312" pitchFamily="1" charset="-122"/>
            </a:endParaRPr>
          </a:p>
        </p:txBody>
      </p:sp>
      <p:grpSp>
        <p:nvGrpSpPr>
          <p:cNvPr id="2" name="Group 4"/>
          <p:cNvGrpSpPr/>
          <p:nvPr/>
        </p:nvGrpSpPr>
        <p:grpSpPr>
          <a:xfrm>
            <a:off x="5822950" y="0"/>
            <a:ext cx="3321050" cy="5084763"/>
            <a:chOff x="0" y="0"/>
            <a:chExt cx="3320672" cy="5085184"/>
          </a:xfrm>
        </p:grpSpPr>
        <p:pic>
          <p:nvPicPr>
            <p:cNvPr id="55302" name="Picture 2" descr="Diabase Dykes (intrusive relationships)"/>
            <p:cNvPicPr>
              <a:picLocks noChangeAspect="1"/>
            </p:cNvPicPr>
            <p:nvPr/>
          </p:nvPicPr>
          <p:blipFill>
            <a:blip r:embed="rId2"/>
            <a:stretch>
              <a:fillRect/>
            </a:stretch>
          </p:blipFill>
          <p:spPr>
            <a:xfrm>
              <a:off x="0" y="0"/>
              <a:ext cx="3320672" cy="5085184"/>
            </a:xfrm>
            <a:prstGeom prst="rect">
              <a:avLst/>
            </a:prstGeom>
            <a:noFill/>
            <a:ln w="9525">
              <a:noFill/>
            </a:ln>
          </p:spPr>
        </p:pic>
        <p:sp>
          <p:nvSpPr>
            <p:cNvPr id="55303" name="AutoShape 4"/>
            <p:cNvSpPr/>
            <p:nvPr/>
          </p:nvSpPr>
          <p:spPr>
            <a:xfrm>
              <a:off x="116824" y="2924944"/>
              <a:ext cx="1008051" cy="534415"/>
            </a:xfrm>
            <a:prstGeom prst="rightArrowCallout">
              <a:avLst>
                <a:gd name="adj1" fmla="val 25000"/>
                <a:gd name="adj2" fmla="val 25000"/>
                <a:gd name="adj3" fmla="val 33306"/>
                <a:gd name="adj4" fmla="val 66667"/>
              </a:avLst>
            </a:prstGeom>
            <a:solidFill>
              <a:srgbClr val="CCFFFF">
                <a:alpha val="50195"/>
              </a:srgbClr>
            </a:solidFill>
            <a:ln w="9525" cap="flat" cmpd="sng">
              <a:solidFill>
                <a:srgbClr val="00FFFF"/>
              </a:solidFill>
              <a:prstDash val="solid"/>
              <a:miter/>
              <a:headEnd type="none" w="med" len="med"/>
              <a:tailEnd type="none" w="med" len="med"/>
            </a:ln>
          </p:spPr>
          <p:txBody>
            <a:bodyPr wrap="none" anchor="ctr"/>
            <a:p>
              <a:pPr algn="ctr" eaLnBrk="1" hangingPunct="1"/>
              <a:r>
                <a:rPr lang="zh-CN" altLang="en-US" dirty="0">
                  <a:solidFill>
                    <a:srgbClr val="000099"/>
                  </a:solidFill>
                  <a:latin typeface="Times New Roman" panose="02020603050405020304" pitchFamily="18" charset="0"/>
                  <a:ea typeface="楷体_GB2312" pitchFamily="1" charset="-122"/>
                </a:rPr>
                <a:t>岩墙</a:t>
              </a:r>
              <a:endParaRPr lang="zh-CN" altLang="en-US" dirty="0">
                <a:solidFill>
                  <a:srgbClr val="000099"/>
                </a:solidFill>
                <a:latin typeface="Times New Roman" panose="02020603050405020304" pitchFamily="18" charset="0"/>
                <a:ea typeface="楷体_GB2312" pitchFamily="1" charset="-122"/>
              </a:endParaRPr>
            </a:p>
          </p:txBody>
        </p:sp>
      </p:grpSp>
      <p:sp>
        <p:nvSpPr>
          <p:cNvPr id="55301" name="Text Box 5"/>
          <p:cNvSpPr txBox="1"/>
          <p:nvPr/>
        </p:nvSpPr>
        <p:spPr>
          <a:xfrm>
            <a:off x="1042988" y="5516563"/>
            <a:ext cx="6769100" cy="461962"/>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岩墙</a:t>
            </a:r>
            <a:r>
              <a:rPr lang="en-US" altLang="x-none" dirty="0">
                <a:solidFill>
                  <a:srgbClr val="000099"/>
                </a:solidFill>
                <a:latin typeface="黑体" panose="02010609060101010101" pitchFamily="49" charset="-122"/>
                <a:ea typeface="黑体" panose="02010609060101010101" pitchFamily="49" charset="-122"/>
              </a:rPr>
              <a:t> </a:t>
            </a:r>
            <a:r>
              <a:rPr lang="en-US" altLang="zh-CN" dirty="0">
                <a:solidFill>
                  <a:srgbClr val="000099"/>
                </a:solidFill>
                <a:latin typeface="黑体" panose="02010609060101010101" pitchFamily="49" charset="-122"/>
                <a:ea typeface="黑体" panose="02010609060101010101" pitchFamily="49" charset="-122"/>
              </a:rPr>
              <a:t>--</a:t>
            </a:r>
            <a:r>
              <a:rPr lang="zh-CN" altLang="en-US" dirty="0">
                <a:solidFill>
                  <a:srgbClr val="000099"/>
                </a:solidFill>
                <a:latin typeface="黑体" panose="02010609060101010101" pitchFamily="49" charset="-122"/>
                <a:ea typeface="黑体" panose="02010609060101010101" pitchFamily="49" charset="-122"/>
              </a:rPr>
              <a:t>沿断裂侵入的带状岩体，通常接近直立。</a:t>
            </a:r>
            <a:endParaRPr lang="zh-CN" altLang="en-US" dirty="0">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2" name="Picture 2" descr="风化花岗岩闪长岩-被错断的岩墙7s"/>
          <p:cNvPicPr>
            <a:picLocks noChangeAspect="1"/>
          </p:cNvPicPr>
          <p:nvPr/>
        </p:nvPicPr>
        <p:blipFill>
          <a:blip r:embed="rId1"/>
          <a:stretch>
            <a:fillRect/>
          </a:stretch>
        </p:blipFill>
        <p:spPr>
          <a:xfrm>
            <a:off x="0" y="0"/>
            <a:ext cx="9144000" cy="6858000"/>
          </a:xfrm>
          <a:prstGeom prst="rect">
            <a:avLst/>
          </a:prstGeom>
          <a:noFill/>
          <a:ln w="9525">
            <a:noFill/>
          </a:ln>
        </p:spPr>
      </p:pic>
      <p:grpSp>
        <p:nvGrpSpPr>
          <p:cNvPr id="2" name="Group 3"/>
          <p:cNvGrpSpPr/>
          <p:nvPr/>
        </p:nvGrpSpPr>
        <p:grpSpPr>
          <a:xfrm>
            <a:off x="2195513" y="1052513"/>
            <a:ext cx="5184775" cy="5113337"/>
            <a:chOff x="0" y="0"/>
            <a:chExt cx="3266" cy="3221"/>
          </a:xfrm>
        </p:grpSpPr>
        <p:sp>
          <p:nvSpPr>
            <p:cNvPr id="56324" name="AutoShape 3"/>
            <p:cNvSpPr/>
            <p:nvPr/>
          </p:nvSpPr>
          <p:spPr>
            <a:xfrm rot="-1331074">
              <a:off x="1807" y="953"/>
              <a:ext cx="817" cy="363"/>
            </a:xfrm>
            <a:prstGeom prst="leftArrowCallout">
              <a:avLst>
                <a:gd name="adj1" fmla="val 25000"/>
                <a:gd name="adj2" fmla="val 25000"/>
                <a:gd name="adj3" fmla="val 37480"/>
                <a:gd name="adj4" fmla="val 66667"/>
              </a:avLst>
            </a:prstGeom>
            <a:solidFill>
              <a:srgbClr val="CCFFFF"/>
            </a:solidFill>
            <a:ln w="12700" cap="flat" cmpd="sng">
              <a:solidFill>
                <a:srgbClr val="00FFFF"/>
              </a:solidFill>
              <a:prstDash val="solid"/>
              <a:miter/>
              <a:headEnd type="none" w="med" len="med"/>
              <a:tailEnd type="none" w="med" len="med"/>
            </a:ln>
          </p:spPr>
          <p:txBody>
            <a:bodyPr wrap="none" anchor="ctr"/>
            <a:p>
              <a:pPr algn="ctr" eaLnBrk="1" hangingPunct="1"/>
              <a:r>
                <a:rPr lang="zh-CN" altLang="en-US" dirty="0">
                  <a:solidFill>
                    <a:srgbClr val="000099"/>
                  </a:solidFill>
                  <a:latin typeface="黑体" panose="02010609060101010101" pitchFamily="49" charset="-122"/>
                  <a:ea typeface="黑体" panose="02010609060101010101" pitchFamily="49" charset="-122"/>
                </a:rPr>
                <a:t>岩墙</a:t>
              </a:r>
              <a:endParaRPr lang="zh-CN" altLang="en-US" dirty="0">
                <a:solidFill>
                  <a:srgbClr val="000099"/>
                </a:solidFill>
                <a:latin typeface="黑体" panose="02010609060101010101" pitchFamily="49" charset="-122"/>
                <a:ea typeface="黑体" panose="02010609060101010101" pitchFamily="49" charset="-122"/>
              </a:endParaRPr>
            </a:p>
          </p:txBody>
        </p:sp>
        <p:sp>
          <p:nvSpPr>
            <p:cNvPr id="56325" name="Freeform 4"/>
            <p:cNvSpPr/>
            <p:nvPr/>
          </p:nvSpPr>
          <p:spPr>
            <a:xfrm>
              <a:off x="1724" y="2374"/>
              <a:ext cx="499" cy="847"/>
            </a:xfrm>
            <a:custGeom>
              <a:avLst/>
              <a:gdLst/>
              <a:ahLst/>
              <a:cxnLst>
                <a:cxn ang="0">
                  <a:pos x="499" y="847"/>
                </a:cxn>
                <a:cxn ang="0">
                  <a:pos x="272" y="620"/>
                </a:cxn>
                <a:cxn ang="0">
                  <a:pos x="227" y="393"/>
                </a:cxn>
                <a:cxn ang="0">
                  <a:pos x="0" y="166"/>
                </a:cxn>
              </a:cxnLst>
              <a:pathLst>
                <a:path w="499" h="847">
                  <a:moveTo>
                    <a:pt x="499" y="847"/>
                  </a:moveTo>
                  <a:cubicBezTo>
                    <a:pt x="408" y="771"/>
                    <a:pt x="317" y="696"/>
                    <a:pt x="272" y="620"/>
                  </a:cubicBezTo>
                  <a:cubicBezTo>
                    <a:pt x="227" y="544"/>
                    <a:pt x="272" y="469"/>
                    <a:pt x="227" y="393"/>
                  </a:cubicBezTo>
                  <a:cubicBezTo>
                    <a:pt x="182" y="317"/>
                    <a:pt x="400" y="0"/>
                    <a:pt x="0" y="166"/>
                  </a:cubicBezTo>
                </a:path>
              </a:pathLst>
            </a:custGeom>
            <a:noFill/>
            <a:ln w="9525">
              <a:noFill/>
            </a:ln>
          </p:spPr>
          <p:txBody>
            <a:bodyPr/>
            <a:p>
              <a:endParaRPr lang="zh-CN" altLang="en-US"/>
            </a:p>
          </p:txBody>
        </p:sp>
        <p:sp>
          <p:nvSpPr>
            <p:cNvPr id="56326" name="Freeform 6"/>
            <p:cNvSpPr/>
            <p:nvPr/>
          </p:nvSpPr>
          <p:spPr>
            <a:xfrm>
              <a:off x="0" y="182"/>
              <a:ext cx="2223" cy="3039"/>
            </a:xfrm>
            <a:custGeom>
              <a:avLst/>
              <a:gdLst/>
              <a:ahLst/>
              <a:cxnLst>
                <a:cxn ang="0">
                  <a:pos x="2223" y="3039"/>
                </a:cxn>
                <a:cxn ang="0">
                  <a:pos x="1951" y="2676"/>
                </a:cxn>
                <a:cxn ang="0">
                  <a:pos x="1724" y="2268"/>
                </a:cxn>
                <a:cxn ang="0">
                  <a:pos x="1406" y="1905"/>
                </a:cxn>
                <a:cxn ang="0">
                  <a:pos x="1179" y="1678"/>
                </a:cxn>
                <a:cxn ang="0">
                  <a:pos x="1043" y="1678"/>
                </a:cxn>
                <a:cxn ang="0">
                  <a:pos x="907" y="1587"/>
                </a:cxn>
                <a:cxn ang="0">
                  <a:pos x="681" y="1315"/>
                </a:cxn>
                <a:cxn ang="0">
                  <a:pos x="544" y="1134"/>
                </a:cxn>
                <a:cxn ang="0">
                  <a:pos x="408" y="997"/>
                </a:cxn>
                <a:cxn ang="0">
                  <a:pos x="318" y="861"/>
                </a:cxn>
                <a:cxn ang="0">
                  <a:pos x="726" y="861"/>
                </a:cxn>
                <a:cxn ang="0">
                  <a:pos x="454" y="589"/>
                </a:cxn>
                <a:cxn ang="0">
                  <a:pos x="272" y="362"/>
                </a:cxn>
                <a:cxn ang="0">
                  <a:pos x="91" y="226"/>
                </a:cxn>
                <a:cxn ang="0">
                  <a:pos x="91" y="136"/>
                </a:cxn>
                <a:cxn ang="0">
                  <a:pos x="0" y="0"/>
                </a:cxn>
              </a:cxnLst>
              <a:pathLst>
                <a:path w="2223" h="3039">
                  <a:moveTo>
                    <a:pt x="2223" y="3039"/>
                  </a:moveTo>
                  <a:lnTo>
                    <a:pt x="1951" y="2676"/>
                  </a:lnTo>
                  <a:lnTo>
                    <a:pt x="1724" y="2268"/>
                  </a:lnTo>
                  <a:lnTo>
                    <a:pt x="1406" y="1905"/>
                  </a:lnTo>
                  <a:lnTo>
                    <a:pt x="1179" y="1678"/>
                  </a:lnTo>
                  <a:lnTo>
                    <a:pt x="1043" y="1678"/>
                  </a:lnTo>
                  <a:lnTo>
                    <a:pt x="907" y="1587"/>
                  </a:lnTo>
                  <a:lnTo>
                    <a:pt x="681" y="1315"/>
                  </a:lnTo>
                  <a:lnTo>
                    <a:pt x="544" y="1134"/>
                  </a:lnTo>
                  <a:lnTo>
                    <a:pt x="408" y="997"/>
                  </a:lnTo>
                  <a:lnTo>
                    <a:pt x="318" y="861"/>
                  </a:lnTo>
                  <a:lnTo>
                    <a:pt x="726" y="861"/>
                  </a:lnTo>
                  <a:lnTo>
                    <a:pt x="454" y="589"/>
                  </a:lnTo>
                  <a:lnTo>
                    <a:pt x="272" y="362"/>
                  </a:lnTo>
                  <a:lnTo>
                    <a:pt x="91" y="226"/>
                  </a:lnTo>
                  <a:lnTo>
                    <a:pt x="91" y="136"/>
                  </a:lnTo>
                  <a:lnTo>
                    <a:pt x="0" y="0"/>
                  </a:lnTo>
                </a:path>
              </a:pathLst>
            </a:custGeom>
            <a:noFill/>
            <a:ln w="31750" cap="flat" cmpd="sng">
              <a:solidFill>
                <a:srgbClr val="FFFF99">
                  <a:alpha val="100000"/>
                </a:srgbClr>
              </a:solidFill>
              <a:prstDash val="dash"/>
              <a:round/>
              <a:headEnd type="none" w="med" len="med"/>
              <a:tailEnd type="none" w="med" len="med"/>
            </a:ln>
          </p:spPr>
          <p:txBody>
            <a:bodyPr/>
            <a:p>
              <a:endParaRPr lang="zh-CN" altLang="en-US"/>
            </a:p>
          </p:txBody>
        </p:sp>
        <p:sp>
          <p:nvSpPr>
            <p:cNvPr id="56327" name="Freeform 7"/>
            <p:cNvSpPr/>
            <p:nvPr/>
          </p:nvSpPr>
          <p:spPr>
            <a:xfrm>
              <a:off x="544" y="0"/>
              <a:ext cx="2722" cy="3175"/>
            </a:xfrm>
            <a:custGeom>
              <a:avLst/>
              <a:gdLst/>
              <a:ahLst/>
              <a:cxnLst>
                <a:cxn ang="0">
                  <a:pos x="2722" y="3175"/>
                </a:cxn>
                <a:cxn ang="0">
                  <a:pos x="1815" y="1905"/>
                </a:cxn>
                <a:cxn ang="0">
                  <a:pos x="1407" y="1452"/>
                </a:cxn>
                <a:cxn ang="0">
                  <a:pos x="1180" y="1225"/>
                </a:cxn>
                <a:cxn ang="0">
                  <a:pos x="998" y="1043"/>
                </a:cxn>
                <a:cxn ang="0">
                  <a:pos x="908" y="998"/>
                </a:cxn>
                <a:cxn ang="0">
                  <a:pos x="862" y="907"/>
                </a:cxn>
                <a:cxn ang="0">
                  <a:pos x="1044" y="907"/>
                </a:cxn>
                <a:cxn ang="0">
                  <a:pos x="1089" y="862"/>
                </a:cxn>
                <a:cxn ang="0">
                  <a:pos x="817" y="590"/>
                </a:cxn>
                <a:cxn ang="0">
                  <a:pos x="681" y="408"/>
                </a:cxn>
                <a:cxn ang="0">
                  <a:pos x="499" y="182"/>
                </a:cxn>
                <a:cxn ang="0">
                  <a:pos x="0" y="0"/>
                </a:cxn>
              </a:cxnLst>
              <a:pathLst>
                <a:path w="2722" h="3175">
                  <a:moveTo>
                    <a:pt x="2722" y="3175"/>
                  </a:moveTo>
                  <a:lnTo>
                    <a:pt x="1815" y="1905"/>
                  </a:lnTo>
                  <a:lnTo>
                    <a:pt x="1407" y="1452"/>
                  </a:lnTo>
                  <a:lnTo>
                    <a:pt x="1180" y="1225"/>
                  </a:lnTo>
                  <a:lnTo>
                    <a:pt x="998" y="1043"/>
                  </a:lnTo>
                  <a:lnTo>
                    <a:pt x="908" y="998"/>
                  </a:lnTo>
                  <a:lnTo>
                    <a:pt x="862" y="907"/>
                  </a:lnTo>
                  <a:lnTo>
                    <a:pt x="1044" y="907"/>
                  </a:lnTo>
                  <a:lnTo>
                    <a:pt x="1089" y="862"/>
                  </a:lnTo>
                  <a:lnTo>
                    <a:pt x="817" y="590"/>
                  </a:lnTo>
                  <a:lnTo>
                    <a:pt x="681" y="408"/>
                  </a:lnTo>
                  <a:lnTo>
                    <a:pt x="499" y="182"/>
                  </a:lnTo>
                  <a:lnTo>
                    <a:pt x="0" y="0"/>
                  </a:lnTo>
                </a:path>
              </a:pathLst>
            </a:custGeom>
            <a:noFill/>
            <a:ln w="31750" cap="flat" cmpd="sng">
              <a:solidFill>
                <a:srgbClr val="FFFF99">
                  <a:alpha val="100000"/>
                </a:srgbClr>
              </a:solidFill>
              <a:prstDash val="dash"/>
              <a:round/>
              <a:headEnd type="none" w="med" len="med"/>
              <a:tailEnd type="none" w="med" len="med"/>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矩形 1"/>
          <p:cNvSpPr/>
          <p:nvPr/>
        </p:nvSpPr>
        <p:spPr>
          <a:xfrm>
            <a:off x="431800" y="344488"/>
            <a:ext cx="8280400" cy="2138362"/>
          </a:xfrm>
          <a:prstGeom prst="rect">
            <a:avLst/>
          </a:prstGeom>
          <a:noFill/>
          <a:ln w="9525">
            <a:noFill/>
          </a:ln>
        </p:spPr>
        <p:txBody>
          <a:bodyPr>
            <a:spAutoFit/>
          </a:bodyPr>
          <a:p>
            <a:pPr eaLnBrk="1" hangingPunct="1">
              <a:spcBef>
                <a:spcPct val="30000"/>
              </a:spcBef>
            </a:pPr>
            <a:r>
              <a:rPr lang="zh-CN" altLang="zh-CN" dirty="0">
                <a:solidFill>
                  <a:srgbClr val="000099"/>
                </a:solidFill>
                <a:latin typeface="黑体" panose="02010609060101010101" pitchFamily="49" charset="-122"/>
                <a:ea typeface="黑体" panose="02010609060101010101" pitchFamily="49" charset="-122"/>
              </a:rPr>
              <a:t>岩浆喷出方式</a:t>
            </a:r>
            <a:endParaRPr lang="zh-CN" altLang="zh-CN" dirty="0">
              <a:solidFill>
                <a:srgbClr val="000099"/>
              </a:solidFill>
              <a:latin typeface="黑体" panose="02010609060101010101" pitchFamily="49" charset="-122"/>
              <a:ea typeface="黑体" panose="02010609060101010101" pitchFamily="49" charset="-122"/>
            </a:endParaRPr>
          </a:p>
          <a:p>
            <a:pPr eaLnBrk="1" hangingPunct="1">
              <a:spcBef>
                <a:spcPct val="30000"/>
              </a:spcBef>
            </a:pPr>
            <a:r>
              <a:rPr lang="zh-CN" altLang="en-US" b="0" dirty="0">
                <a:solidFill>
                  <a:srgbClr val="000099"/>
                </a:solidFill>
                <a:latin typeface="黑体" panose="02010609060101010101" pitchFamily="49" charset="-122"/>
                <a:ea typeface="黑体" panose="02010609060101010101" pitchFamily="49" charset="-122"/>
              </a:rPr>
              <a:t>熔透式（面式）喷发：地质历史早期，地壳较薄、地下岩浆热力较强。岩浆上升将其顶部围岩熔透，在地表大面积溢流。</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Bef>
                <a:spcPct val="30000"/>
              </a:spcBef>
            </a:pPr>
            <a:r>
              <a:rPr lang="zh-CN" altLang="en-US" b="0" dirty="0">
                <a:solidFill>
                  <a:srgbClr val="000099"/>
                </a:solidFill>
                <a:latin typeface="黑体" panose="02010609060101010101" pitchFamily="49" charset="-122"/>
                <a:ea typeface="黑体" panose="02010609060101010101" pitchFamily="49" charset="-122"/>
              </a:rPr>
              <a:t>裂隙式（线式）喷发：岩浆沿断裂上升、够成狭长连续的喷发带，或呈线状排列的独立火山。常形成大面积的熔岩台地。</a:t>
            </a:r>
            <a:endParaRPr lang="en-US" altLang="x-none" b="0" dirty="0">
              <a:solidFill>
                <a:srgbClr val="000099"/>
              </a:solidFill>
              <a:latin typeface="黑体" panose="02010609060101010101" pitchFamily="49" charset="-122"/>
              <a:ea typeface="黑体" panose="02010609060101010101" pitchFamily="49" charset="-122"/>
            </a:endParaRPr>
          </a:p>
        </p:txBody>
      </p:sp>
      <p:pic>
        <p:nvPicPr>
          <p:cNvPr id="57347" name="Picture 2" descr="http://daylife.sky.com/imageserve/01lO0mj8yxehn/610x.jpg"/>
          <p:cNvPicPr>
            <a:picLocks noChangeAspect="1"/>
          </p:cNvPicPr>
          <p:nvPr/>
        </p:nvPicPr>
        <p:blipFill>
          <a:blip r:embed="rId1"/>
          <a:stretch>
            <a:fillRect/>
          </a:stretch>
        </p:blipFill>
        <p:spPr>
          <a:xfrm>
            <a:off x="449263" y="2570163"/>
            <a:ext cx="5470525" cy="4097337"/>
          </a:xfrm>
          <a:prstGeom prst="rect">
            <a:avLst/>
          </a:prstGeom>
          <a:noFill/>
          <a:ln w="9525">
            <a:noFill/>
          </a:ln>
        </p:spPr>
      </p:pic>
      <p:sp>
        <p:nvSpPr>
          <p:cNvPr id="57348" name="矩形 3"/>
          <p:cNvSpPr/>
          <p:nvPr/>
        </p:nvSpPr>
        <p:spPr>
          <a:xfrm>
            <a:off x="2197100" y="6240463"/>
            <a:ext cx="3157538" cy="336550"/>
          </a:xfrm>
          <a:prstGeom prst="rect">
            <a:avLst/>
          </a:prstGeom>
          <a:noFill/>
          <a:ln w="9525">
            <a:noFill/>
          </a:ln>
        </p:spPr>
        <p:txBody>
          <a:bodyPr wrap="none">
            <a:spAutoFit/>
          </a:bodyPr>
          <a:p>
            <a:pPr eaLnBrk="1" hangingPunct="1">
              <a:spcBef>
                <a:spcPct val="50000"/>
              </a:spcBef>
            </a:pPr>
            <a:r>
              <a:rPr lang="en-US" altLang="zh-CN" sz="1600" b="0" i="1" dirty="0">
                <a:solidFill>
                  <a:srgbClr val="FFCC00"/>
                </a:solidFill>
                <a:latin typeface="Times New Roman" panose="02020603050405020304" pitchFamily="18" charset="0"/>
                <a:ea typeface="Times New Roman" panose="02020603050405020304" pitchFamily="18" charset="0"/>
              </a:rPr>
              <a:t>Fernandina volcano</a:t>
            </a:r>
            <a:r>
              <a:rPr lang="zh-CN" altLang="en-US" sz="1600" b="0" i="1" dirty="0">
                <a:solidFill>
                  <a:srgbClr val="FFCC00"/>
                </a:solidFill>
                <a:latin typeface="Times New Roman" panose="02020603050405020304" pitchFamily="18" charset="0"/>
                <a:ea typeface="Times New Roman" panose="02020603050405020304" pitchFamily="18" charset="0"/>
              </a:rPr>
              <a:t>，</a:t>
            </a:r>
            <a:r>
              <a:rPr lang="en-US" altLang="zh-CN" sz="1600" b="0" i="1" dirty="0">
                <a:solidFill>
                  <a:srgbClr val="FFCC00"/>
                </a:solidFill>
                <a:latin typeface="Times New Roman" panose="02020603050405020304" pitchFamily="18" charset="0"/>
                <a:ea typeface="Times New Roman" panose="02020603050405020304" pitchFamily="18" charset="0"/>
              </a:rPr>
              <a:t>Island</a:t>
            </a:r>
            <a:r>
              <a:rPr lang="zh-CN" altLang="en-US" sz="1600" b="0" i="1" dirty="0">
                <a:solidFill>
                  <a:srgbClr val="FFCC00"/>
                </a:solidFill>
                <a:latin typeface="Times New Roman" panose="02020603050405020304" pitchFamily="18" charset="0"/>
                <a:ea typeface="Times New Roman" panose="02020603050405020304" pitchFamily="18" charset="0"/>
              </a:rPr>
              <a:t>，</a:t>
            </a:r>
            <a:r>
              <a:rPr lang="en-US" altLang="zh-CN" sz="1600" b="0" i="1" dirty="0">
                <a:solidFill>
                  <a:srgbClr val="FFCC00"/>
                </a:solidFill>
                <a:latin typeface="Times New Roman" panose="02020603050405020304" pitchFamily="18" charset="0"/>
                <a:ea typeface="Times New Roman" panose="02020603050405020304" pitchFamily="18" charset="0"/>
              </a:rPr>
              <a:t>2009</a:t>
            </a:r>
            <a:endParaRPr lang="zh-CN" altLang="en-US" sz="1600" b="0" dirty="0">
              <a:solidFill>
                <a:srgbClr val="FFCC00"/>
              </a:solidFill>
              <a:latin typeface="Times New Roman" panose="02020603050405020304" pitchFamily="18" charset="0"/>
              <a:ea typeface="宋体" panose="02010600030101010101" pitchFamily="2" charset="-122"/>
            </a:endParaRPr>
          </a:p>
        </p:txBody>
      </p:sp>
      <p:grpSp>
        <p:nvGrpSpPr>
          <p:cNvPr id="7" name="组合 6"/>
          <p:cNvGrpSpPr/>
          <p:nvPr/>
        </p:nvGrpSpPr>
        <p:grpSpPr>
          <a:xfrm>
            <a:off x="3290888" y="2711450"/>
            <a:ext cx="5616575" cy="4029075"/>
            <a:chOff x="5409" y="3865"/>
            <a:chExt cx="8999" cy="6749"/>
          </a:xfrm>
        </p:grpSpPr>
        <p:pic>
          <p:nvPicPr>
            <p:cNvPr id="57351" name="图片 4"/>
            <p:cNvPicPr>
              <a:picLocks noChangeAspect="1"/>
            </p:cNvPicPr>
            <p:nvPr/>
          </p:nvPicPr>
          <p:blipFill>
            <a:blip r:embed="rId2"/>
            <a:stretch>
              <a:fillRect/>
            </a:stretch>
          </p:blipFill>
          <p:spPr>
            <a:xfrm>
              <a:off x="5409" y="3865"/>
              <a:ext cx="8999" cy="6749"/>
            </a:xfrm>
            <a:prstGeom prst="rect">
              <a:avLst/>
            </a:prstGeom>
            <a:noFill/>
            <a:ln w="9525">
              <a:noFill/>
            </a:ln>
          </p:spPr>
        </p:pic>
        <p:sp>
          <p:nvSpPr>
            <p:cNvPr id="57352" name="文本框 5"/>
            <p:cNvSpPr txBox="1"/>
            <p:nvPr/>
          </p:nvSpPr>
          <p:spPr>
            <a:xfrm>
              <a:off x="8725" y="10073"/>
              <a:ext cx="5555" cy="460"/>
            </a:xfrm>
            <a:prstGeom prst="rect">
              <a:avLst/>
            </a:prstGeom>
            <a:noFill/>
            <a:ln w="9525">
              <a:noFill/>
            </a:ln>
          </p:spPr>
          <p:txBody>
            <a:bodyPr>
              <a:spAutoFit/>
            </a:bodyPr>
            <a:p>
              <a:pPr algn="ctr" eaLnBrk="1" hangingPunct="1">
                <a:spcBef>
                  <a:spcPct val="50000"/>
                </a:spcBef>
              </a:pPr>
              <a:r>
                <a:rPr lang="zh-CN" altLang="en-US" sz="1200" dirty="0">
                  <a:solidFill>
                    <a:schemeClr val="bg1"/>
                  </a:solidFill>
                  <a:latin typeface="Times New Roman" panose="02020603050405020304" pitchFamily="18" charset="0"/>
                  <a:ea typeface="宋体" panose="02010600030101010101" pitchFamily="2" charset="-122"/>
                </a:rPr>
                <a:t>内蒙玄武岩台地（图片来自</a:t>
              </a:r>
              <a:r>
                <a:rPr lang="en-US" altLang="zh-CN" sz="1200" dirty="0">
                  <a:solidFill>
                    <a:schemeClr val="bg1"/>
                  </a:solidFill>
                  <a:latin typeface="Times New Roman" panose="02020603050405020304" pitchFamily="18" charset="0"/>
                  <a:ea typeface="宋体" panose="02010600030101010101" pitchFamily="2" charset="-122"/>
                </a:rPr>
                <a:t>“自由的瓶子(海淀) ”</a:t>
              </a:r>
              <a:r>
                <a:rPr lang="zh-CN" altLang="en-US" sz="1200" dirty="0">
                  <a:solidFill>
                    <a:schemeClr val="bg1"/>
                  </a:solidFill>
                  <a:latin typeface="Times New Roman" panose="02020603050405020304" pitchFamily="18" charset="0"/>
                  <a:ea typeface="宋体" panose="02010600030101010101" pitchFamily="2" charset="-122"/>
                </a:rPr>
                <a:t>）</a:t>
              </a:r>
              <a:endParaRPr lang="zh-CN" altLang="en-US" sz="1200" dirty="0">
                <a:solidFill>
                  <a:schemeClr val="bg1"/>
                </a:solidFill>
                <a:latin typeface="Times New Roman" panose="02020603050405020304" pitchFamily="18" charset="0"/>
                <a:ea typeface="宋体" panose="02010600030101010101" pitchFamily="2" charset="-122"/>
              </a:endParaRPr>
            </a:p>
          </p:txBody>
        </p:sp>
      </p:grpSp>
      <p:sp>
        <p:nvSpPr>
          <p:cNvPr id="57350" name="文本框 7"/>
          <p:cNvSpPr txBox="1"/>
          <p:nvPr/>
        </p:nvSpPr>
        <p:spPr>
          <a:xfrm>
            <a:off x="585788" y="6302375"/>
            <a:ext cx="1670050" cy="274638"/>
          </a:xfrm>
          <a:prstGeom prst="rect">
            <a:avLst/>
          </a:prstGeom>
          <a:noFill/>
          <a:ln w="9525">
            <a:noFill/>
          </a:ln>
        </p:spPr>
        <p:txBody>
          <a:bodyPr wrap="none">
            <a:spAutoFit/>
          </a:bodyPr>
          <a:p>
            <a:pPr eaLnBrk="1" hangingPunct="1">
              <a:spcBef>
                <a:spcPct val="50000"/>
              </a:spcBef>
            </a:pPr>
            <a:r>
              <a:rPr lang="en-US" altLang="zh-CN" sz="1200" b="0" dirty="0">
                <a:solidFill>
                  <a:srgbClr val="866F58"/>
                </a:solidFill>
                <a:latin typeface="Times New Roman" panose="02020603050405020304" pitchFamily="18" charset="0"/>
                <a:ea typeface="Times New Roman" panose="02020603050405020304" pitchFamily="18" charset="0"/>
                <a:sym typeface="宋体" panose="02010600030101010101" pitchFamily="2" charset="-122"/>
              </a:rPr>
              <a:t>http://scienceblogs.com/</a:t>
            </a:r>
            <a:endParaRPr lang="en-US" altLang="zh-CN" sz="1200" b="0" dirty="0">
              <a:solidFill>
                <a:srgbClr val="866F58"/>
              </a:solidFill>
              <a:latin typeface="Times New Roman" panose="02020603050405020304" pitchFamily="18" charset="0"/>
              <a:ea typeface="Times New Roman" panose="02020603050405020304" pitchFamily="18" charset="0"/>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矩形 1"/>
          <p:cNvSpPr/>
          <p:nvPr/>
        </p:nvSpPr>
        <p:spPr>
          <a:xfrm>
            <a:off x="395288" y="404813"/>
            <a:ext cx="7993062" cy="1189037"/>
          </a:xfrm>
          <a:prstGeom prst="rect">
            <a:avLst/>
          </a:prstGeom>
          <a:noFill/>
          <a:ln w="9525">
            <a:noFill/>
          </a:ln>
        </p:spPr>
        <p:txBody>
          <a:bodyPr>
            <a:spAutoFit/>
          </a:bodyPr>
          <a:p>
            <a:pPr eaLnBrk="1" hangingPunct="1">
              <a:spcBef>
                <a:spcPct val="30000"/>
              </a:spcBef>
            </a:pPr>
            <a:r>
              <a:rPr lang="zh-CN" altLang="en-US" b="0" dirty="0">
                <a:solidFill>
                  <a:srgbClr val="000099"/>
                </a:solidFill>
                <a:latin typeface="黑体" panose="02010609060101010101" pitchFamily="49" charset="-122"/>
                <a:ea typeface="黑体" panose="02010609060101010101" pitchFamily="49" charset="-122"/>
              </a:rPr>
              <a:t>中心式（点式）喷发：岩浆沿颈状管道的喷发形式，喷发通道在平面上为点状，又称点状喷发。通常在火山口周围形成火山锥。近代火山大都属于这种类型。</a:t>
            </a:r>
            <a:endParaRPr lang="zh-CN" altLang="en-US" dirty="0">
              <a:latin typeface="黑体" panose="02010609060101010101" pitchFamily="49" charset="-122"/>
              <a:ea typeface="黑体" panose="02010609060101010101" pitchFamily="49" charset="-122"/>
            </a:endParaRPr>
          </a:p>
        </p:txBody>
      </p:sp>
      <p:grpSp>
        <p:nvGrpSpPr>
          <p:cNvPr id="58371" name="Group 3"/>
          <p:cNvGrpSpPr/>
          <p:nvPr/>
        </p:nvGrpSpPr>
        <p:grpSpPr>
          <a:xfrm>
            <a:off x="468313" y="2133600"/>
            <a:ext cx="5819775" cy="4364038"/>
            <a:chOff x="0" y="0"/>
            <a:chExt cx="5820139" cy="4365104"/>
          </a:xfrm>
        </p:grpSpPr>
        <p:pic>
          <p:nvPicPr>
            <p:cNvPr id="58378" name="Picture 2" descr="C:\Users\wen\AppData\Local\Microsoft\Windows\Temporary Internet Files\Content.IE5\ULSHG4HU\volcano[1].jpg"/>
            <p:cNvPicPr>
              <a:picLocks noChangeAspect="1"/>
            </p:cNvPicPr>
            <p:nvPr/>
          </p:nvPicPr>
          <p:blipFill>
            <a:blip r:embed="rId1"/>
            <a:stretch>
              <a:fillRect/>
            </a:stretch>
          </p:blipFill>
          <p:spPr>
            <a:xfrm>
              <a:off x="0" y="0"/>
              <a:ext cx="5820139" cy="4365104"/>
            </a:xfrm>
            <a:prstGeom prst="rect">
              <a:avLst/>
            </a:prstGeom>
            <a:noFill/>
            <a:ln w="9525">
              <a:noFill/>
            </a:ln>
          </p:spPr>
        </p:pic>
        <p:sp>
          <p:nvSpPr>
            <p:cNvPr id="58379" name="矩形 3"/>
            <p:cNvSpPr/>
            <p:nvPr/>
          </p:nvSpPr>
          <p:spPr>
            <a:xfrm>
              <a:off x="2616291" y="3960440"/>
              <a:ext cx="3203848" cy="338554"/>
            </a:xfrm>
            <a:prstGeom prst="rect">
              <a:avLst/>
            </a:prstGeom>
            <a:noFill/>
            <a:ln w="9525">
              <a:noFill/>
            </a:ln>
          </p:spPr>
          <p:txBody>
            <a:bodyPr>
              <a:spAutoFit/>
            </a:bodyPr>
            <a:p>
              <a:pPr eaLnBrk="1" hangingPunct="1">
                <a:spcBef>
                  <a:spcPct val="50000"/>
                </a:spcBef>
              </a:pPr>
              <a:r>
                <a:rPr lang="en-US" altLang="zh-CN" sz="1600" b="0" dirty="0">
                  <a:solidFill>
                    <a:srgbClr val="CCFFFF"/>
                  </a:solidFill>
                  <a:latin typeface="Times New Roman" panose="02020603050405020304" pitchFamily="18" charset="0"/>
                  <a:ea typeface="宋体" panose="02010600030101010101" pitchFamily="2" charset="-122"/>
                </a:rPr>
                <a:t>Arenal Volcano, Costa Rica </a:t>
              </a:r>
              <a:r>
                <a:rPr lang="zh-CN" altLang="en-US" sz="1600" b="0" dirty="0">
                  <a:solidFill>
                    <a:srgbClr val="CCFFFF"/>
                  </a:solidFill>
                  <a:latin typeface="Times New Roman" panose="02020603050405020304" pitchFamily="18" charset="0"/>
                  <a:ea typeface="宋体" panose="02010600030101010101" pitchFamily="2" charset="-122"/>
                </a:rPr>
                <a:t>，</a:t>
              </a:r>
              <a:r>
                <a:rPr lang="en-US" altLang="zh-CN" sz="1600" b="0" dirty="0">
                  <a:solidFill>
                    <a:srgbClr val="CCFFFF"/>
                  </a:solidFill>
                  <a:latin typeface="Times New Roman" panose="02020603050405020304" pitchFamily="18" charset="0"/>
                  <a:ea typeface="宋体" panose="02010600030101010101" pitchFamily="2" charset="-122"/>
                </a:rPr>
                <a:t>2005</a:t>
              </a:r>
              <a:endParaRPr lang="zh-CN" altLang="en-US" sz="1600" b="0" dirty="0">
                <a:solidFill>
                  <a:srgbClr val="CCFFFF"/>
                </a:solidFill>
                <a:latin typeface="Times New Roman" panose="02020603050405020304" pitchFamily="18" charset="0"/>
                <a:ea typeface="宋体" panose="02010600030101010101" pitchFamily="2" charset="-122"/>
              </a:endParaRPr>
            </a:p>
          </p:txBody>
        </p:sp>
      </p:grpSp>
      <p:grpSp>
        <p:nvGrpSpPr>
          <p:cNvPr id="3" name="Group 6"/>
          <p:cNvGrpSpPr/>
          <p:nvPr/>
        </p:nvGrpSpPr>
        <p:grpSpPr>
          <a:xfrm>
            <a:off x="2411413" y="2276475"/>
            <a:ext cx="6467475" cy="4383088"/>
            <a:chOff x="0" y="0"/>
            <a:chExt cx="6467872" cy="4381983"/>
          </a:xfrm>
        </p:grpSpPr>
        <p:pic>
          <p:nvPicPr>
            <p:cNvPr id="58376" name="Picture 2" descr="2005 Look at Mount St. Helen's Volcano in Oregon, Mike Doukas/Julie Griswold, Cascades Observatory">
              <a:hlinkClick r:id="rId2"/>
            </p:cNvPr>
            <p:cNvPicPr>
              <a:picLocks noChangeAspect="1"/>
            </p:cNvPicPr>
            <p:nvPr/>
          </p:nvPicPr>
          <p:blipFill>
            <a:blip r:embed="rId3"/>
            <a:stretch>
              <a:fillRect/>
            </a:stretch>
          </p:blipFill>
          <p:spPr>
            <a:xfrm>
              <a:off x="0" y="0"/>
              <a:ext cx="6467872" cy="4381983"/>
            </a:xfrm>
            <a:prstGeom prst="rect">
              <a:avLst/>
            </a:prstGeom>
            <a:noFill/>
            <a:ln w="9525">
              <a:noFill/>
            </a:ln>
          </p:spPr>
        </p:pic>
        <p:sp>
          <p:nvSpPr>
            <p:cNvPr id="58377" name="矩形 6"/>
            <p:cNvSpPr/>
            <p:nvPr/>
          </p:nvSpPr>
          <p:spPr>
            <a:xfrm>
              <a:off x="4032448" y="3960440"/>
              <a:ext cx="2411276" cy="338554"/>
            </a:xfrm>
            <a:prstGeom prst="rect">
              <a:avLst/>
            </a:prstGeom>
            <a:noFill/>
            <a:ln w="9525">
              <a:noFill/>
            </a:ln>
          </p:spPr>
          <p:txBody>
            <a:bodyPr>
              <a:spAutoFit/>
            </a:bodyPr>
            <a:p>
              <a:pPr eaLnBrk="1" hangingPunct="1">
                <a:spcBef>
                  <a:spcPct val="50000"/>
                </a:spcBef>
              </a:pPr>
              <a:r>
                <a:rPr lang="en-US" altLang="zh-CN" sz="1600" b="0" dirty="0">
                  <a:solidFill>
                    <a:srgbClr val="CCFFFF"/>
                  </a:solidFill>
                  <a:latin typeface="Times New Roman" panose="02020603050405020304" pitchFamily="18" charset="0"/>
                  <a:ea typeface="宋体" panose="02010600030101010101" pitchFamily="2" charset="-122"/>
                </a:rPr>
                <a:t>Mount St. Helen's Volcano </a:t>
              </a:r>
              <a:endParaRPr lang="zh-CN" altLang="en-US" sz="1600" b="0" dirty="0">
                <a:solidFill>
                  <a:srgbClr val="CCFFFF"/>
                </a:solidFill>
                <a:latin typeface="Times New Roman" panose="02020603050405020304" pitchFamily="18" charset="0"/>
                <a:ea typeface="宋体" panose="02010600030101010101" pitchFamily="2" charset="-122"/>
              </a:endParaRPr>
            </a:p>
          </p:txBody>
        </p:sp>
      </p:grpSp>
      <p:grpSp>
        <p:nvGrpSpPr>
          <p:cNvPr id="4" name="Group 9"/>
          <p:cNvGrpSpPr/>
          <p:nvPr/>
        </p:nvGrpSpPr>
        <p:grpSpPr>
          <a:xfrm>
            <a:off x="3262313" y="1844675"/>
            <a:ext cx="5881687" cy="5013325"/>
            <a:chOff x="0" y="0"/>
            <a:chExt cx="5881152" cy="5013175"/>
          </a:xfrm>
        </p:grpSpPr>
        <p:pic>
          <p:nvPicPr>
            <p:cNvPr id="58374" name="Picture 11" descr="F:\Teaching\5内动力地质作用及地质构造\腾冲火山群.jpg"/>
            <p:cNvPicPr>
              <a:picLocks noChangeAspect="1"/>
            </p:cNvPicPr>
            <p:nvPr/>
          </p:nvPicPr>
          <p:blipFill>
            <a:blip r:embed="rId4"/>
            <a:stretch>
              <a:fillRect/>
            </a:stretch>
          </p:blipFill>
          <p:spPr>
            <a:xfrm>
              <a:off x="0" y="0"/>
              <a:ext cx="5881152" cy="5013175"/>
            </a:xfrm>
            <a:prstGeom prst="rect">
              <a:avLst/>
            </a:prstGeom>
            <a:noFill/>
            <a:ln w="9525">
              <a:noFill/>
            </a:ln>
          </p:spPr>
        </p:pic>
        <p:sp>
          <p:nvSpPr>
            <p:cNvPr id="58375" name="TextBox 9"/>
            <p:cNvSpPr txBox="1"/>
            <p:nvPr/>
          </p:nvSpPr>
          <p:spPr>
            <a:xfrm>
              <a:off x="3109352" y="216024"/>
              <a:ext cx="1944216" cy="584775"/>
            </a:xfrm>
            <a:prstGeom prst="rect">
              <a:avLst/>
            </a:prstGeom>
            <a:noFill/>
            <a:ln w="9525">
              <a:noFill/>
            </a:ln>
          </p:spPr>
          <p:txBody>
            <a:bodyPr>
              <a:spAutoFit/>
            </a:bodyPr>
            <a:p>
              <a:pPr eaLnBrk="1" hangingPunct="1">
                <a:spcBef>
                  <a:spcPct val="50000"/>
                </a:spcBef>
              </a:pPr>
              <a:r>
                <a:rPr lang="zh-CN" altLang="en-US" sz="1600" b="0" dirty="0">
                  <a:latin typeface="Times New Roman" panose="02020603050405020304" pitchFamily="18" charset="0"/>
                  <a:ea typeface="宋体" panose="02010600030101010101" pitchFamily="2" charset="-122"/>
                </a:rPr>
                <a:t>云南腾冲火山群</a:t>
              </a:r>
              <a:endParaRPr lang="en-US" altLang="x-none" sz="1600" b="0" dirty="0">
                <a:latin typeface="Times New Roman" panose="02020603050405020304" pitchFamily="18" charset="0"/>
                <a:ea typeface="宋体" panose="02010600030101010101" pitchFamily="2" charset="-122"/>
              </a:endParaRPr>
            </a:p>
            <a:p>
              <a:pPr eaLnBrk="1" hangingPunct="1"/>
              <a:r>
                <a:rPr lang="zh-CN" altLang="en-US" sz="1600" b="0" dirty="0">
                  <a:latin typeface="Times New Roman" panose="02020603050405020304" pitchFamily="18" charset="0"/>
                  <a:ea typeface="宋体" panose="02010600030101010101" pitchFamily="2" charset="-122"/>
                </a:rPr>
                <a:t>（裂隙式和中心式）</a:t>
              </a:r>
              <a:endParaRPr lang="zh-CN" altLang="en-US" sz="1600" b="0"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1+#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9394" name="Picture 2" descr="tengger_g5099[1]"/>
          <p:cNvPicPr>
            <a:picLocks noChangeAspect="1"/>
          </p:cNvPicPr>
          <p:nvPr/>
        </p:nvPicPr>
        <p:blipFill>
          <a:blip r:embed="rId1"/>
          <a:stretch>
            <a:fillRect/>
          </a:stretch>
        </p:blipFill>
        <p:spPr>
          <a:xfrm>
            <a:off x="0" y="117475"/>
            <a:ext cx="4284663" cy="2857500"/>
          </a:xfrm>
          <a:prstGeom prst="rect">
            <a:avLst/>
          </a:prstGeom>
          <a:noFill/>
          <a:ln w="9525">
            <a:noFill/>
          </a:ln>
        </p:spPr>
      </p:pic>
      <p:pic>
        <p:nvPicPr>
          <p:cNvPr id="59395" name="Picture 3" descr="cinder_cone"/>
          <p:cNvPicPr>
            <a:picLocks noChangeAspect="1"/>
          </p:cNvPicPr>
          <p:nvPr/>
        </p:nvPicPr>
        <p:blipFill>
          <a:blip r:embed="rId2"/>
          <a:stretch>
            <a:fillRect/>
          </a:stretch>
        </p:blipFill>
        <p:spPr>
          <a:xfrm>
            <a:off x="4356100" y="117475"/>
            <a:ext cx="4754563" cy="2865438"/>
          </a:xfrm>
          <a:prstGeom prst="rect">
            <a:avLst/>
          </a:prstGeom>
          <a:noFill/>
          <a:ln w="9525">
            <a:noFill/>
          </a:ln>
        </p:spPr>
      </p:pic>
      <p:pic>
        <p:nvPicPr>
          <p:cNvPr id="59396" name="Picture 4" descr="ueol_03_img0121[1]"/>
          <p:cNvPicPr>
            <a:picLocks noChangeAspect="1"/>
          </p:cNvPicPr>
          <p:nvPr/>
        </p:nvPicPr>
        <p:blipFill>
          <a:blip r:embed="rId3"/>
          <a:stretch>
            <a:fillRect/>
          </a:stretch>
        </p:blipFill>
        <p:spPr>
          <a:xfrm>
            <a:off x="11113" y="3357563"/>
            <a:ext cx="3563937" cy="3294062"/>
          </a:xfrm>
          <a:prstGeom prst="rect">
            <a:avLst/>
          </a:prstGeom>
          <a:noFill/>
          <a:ln w="9525">
            <a:noFill/>
          </a:ln>
        </p:spPr>
      </p:pic>
      <p:sp>
        <p:nvSpPr>
          <p:cNvPr id="59397" name="Text Box 5"/>
          <p:cNvSpPr txBox="1"/>
          <p:nvPr/>
        </p:nvSpPr>
        <p:spPr>
          <a:xfrm>
            <a:off x="3708400" y="2565400"/>
            <a:ext cx="1223963" cy="463550"/>
          </a:xfrm>
          <a:prstGeom prst="rect">
            <a:avLst/>
          </a:prstGeom>
          <a:solidFill>
            <a:srgbClr val="FFCC99">
              <a:alpha val="70195"/>
            </a:srgbClr>
          </a:solidFill>
          <a:ln w="9525">
            <a:noFill/>
          </a:ln>
        </p:spPr>
        <p:txBody>
          <a:bodyPr lIns="90170" tIns="46990" rIns="90170" bIns="46990">
            <a:spAutoFit/>
          </a:bodyPr>
          <a:p>
            <a:pPr algn="ct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火山锥</a:t>
            </a:r>
            <a:endParaRPr lang="zh-CN" altLang="en-US" dirty="0">
              <a:solidFill>
                <a:srgbClr val="0000CC"/>
              </a:solidFill>
              <a:latin typeface="黑体" panose="02010609060101010101" pitchFamily="49" charset="-122"/>
              <a:ea typeface="黑体" panose="02010609060101010101" pitchFamily="49" charset="-122"/>
            </a:endParaRPr>
          </a:p>
        </p:txBody>
      </p:sp>
      <p:pic>
        <p:nvPicPr>
          <p:cNvPr id="59398" name="Picture 6" descr="W020130115311060014892[1]"/>
          <p:cNvPicPr>
            <a:picLocks noChangeAspect="1"/>
          </p:cNvPicPr>
          <p:nvPr/>
        </p:nvPicPr>
        <p:blipFill>
          <a:blip r:embed="rId4"/>
          <a:srcRect/>
          <a:stretch>
            <a:fillRect/>
          </a:stretch>
        </p:blipFill>
        <p:spPr>
          <a:xfrm>
            <a:off x="3636963" y="3357563"/>
            <a:ext cx="5503862" cy="3268662"/>
          </a:xfrm>
          <a:prstGeom prst="rect">
            <a:avLst/>
          </a:prstGeom>
          <a:noFill/>
          <a:ln w="9525">
            <a:noFill/>
          </a:ln>
        </p:spPr>
      </p:pic>
      <p:pic>
        <p:nvPicPr>
          <p:cNvPr id="14343" name="Picture 7" descr="201304172054061682[1]"/>
          <p:cNvPicPr>
            <a:picLocks noChangeAspect="1"/>
          </p:cNvPicPr>
          <p:nvPr/>
        </p:nvPicPr>
        <p:blipFill>
          <a:blip r:embed="rId5"/>
          <a:stretch>
            <a:fillRect/>
          </a:stretch>
        </p:blipFill>
        <p:spPr>
          <a:xfrm>
            <a:off x="3794125" y="3357563"/>
            <a:ext cx="5229225" cy="3248025"/>
          </a:xfrm>
          <a:prstGeom prst="rect">
            <a:avLst/>
          </a:prstGeom>
          <a:noFill/>
          <a:ln w="9525">
            <a:noFill/>
          </a:ln>
        </p:spPr>
      </p:pic>
      <p:sp>
        <p:nvSpPr>
          <p:cNvPr id="59400" name="Text Box 5"/>
          <p:cNvSpPr txBox="1"/>
          <p:nvPr/>
        </p:nvSpPr>
        <p:spPr>
          <a:xfrm>
            <a:off x="2987675" y="6165850"/>
            <a:ext cx="1223963" cy="460375"/>
          </a:xfrm>
          <a:prstGeom prst="rect">
            <a:avLst/>
          </a:prstGeom>
          <a:solidFill>
            <a:srgbClr val="FFCC99">
              <a:alpha val="70195"/>
            </a:srgbClr>
          </a:solidFill>
          <a:ln w="9525">
            <a:noFill/>
          </a:ln>
        </p:spPr>
        <p:txBody>
          <a:bodyPr lIns="90170" tIns="46990" rIns="90170" bIns="46990">
            <a:spAutoFit/>
          </a:bodyPr>
          <a:p>
            <a:pPr algn="ct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火山颈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59401" name="Text Box 9"/>
          <p:cNvSpPr txBox="1"/>
          <p:nvPr/>
        </p:nvSpPr>
        <p:spPr>
          <a:xfrm>
            <a:off x="7381875" y="6308725"/>
            <a:ext cx="1689100" cy="304800"/>
          </a:xfrm>
          <a:prstGeom prst="rect">
            <a:avLst/>
          </a:prstGeom>
          <a:noFill/>
          <a:ln w="9525">
            <a:noFill/>
          </a:ln>
        </p:spPr>
        <p:txBody>
          <a:bodyPr wrap="none">
            <a:spAutoFit/>
          </a:bodyPr>
          <a:p>
            <a:pPr eaLnBrk="1" hangingPunct="1">
              <a:spcBef>
                <a:spcPct val="50000"/>
              </a:spcBef>
            </a:pPr>
            <a:r>
              <a:rPr lang="zh-CN" altLang="en-US" sz="1400" dirty="0">
                <a:solidFill>
                  <a:schemeClr val="accent2"/>
                </a:solidFill>
                <a:latin typeface="Times New Roman" panose="02020603050405020304" pitchFamily="18" charset="0"/>
                <a:ea typeface="宋体" panose="02010600030101010101" pitchFamily="2" charset="-122"/>
              </a:rPr>
              <a:t>Devils Tower，USA</a:t>
            </a:r>
            <a:endParaRPr lang="zh-CN" altLang="en-US" sz="1400" dirty="0">
              <a:solidFill>
                <a:schemeClr val="accent2"/>
              </a:solidFill>
              <a:latin typeface="Times New Roman" panose="02020603050405020304" pitchFamily="18" charset="0"/>
              <a:ea typeface="宋体" panose="02010600030101010101" pitchFamily="2" charset="-122"/>
            </a:endParaRPr>
          </a:p>
        </p:txBody>
      </p:sp>
      <p:sp>
        <p:nvSpPr>
          <p:cNvPr id="59402" name="Text Box 10"/>
          <p:cNvSpPr txBox="1"/>
          <p:nvPr/>
        </p:nvSpPr>
        <p:spPr>
          <a:xfrm>
            <a:off x="107950" y="6308725"/>
            <a:ext cx="1371600" cy="307975"/>
          </a:xfrm>
          <a:prstGeom prst="rect">
            <a:avLst/>
          </a:prstGeom>
          <a:noFill/>
          <a:ln w="9525">
            <a:noFill/>
          </a:ln>
        </p:spPr>
        <p:txBody>
          <a:bodyPr wrap="none">
            <a:spAutoFit/>
          </a:bodyPr>
          <a:p>
            <a:pPr eaLnBrk="1" hangingPunct="1">
              <a:spcBef>
                <a:spcPct val="50000"/>
              </a:spcBef>
            </a:pPr>
            <a:r>
              <a:rPr lang="zh-CN" altLang="en-US" sz="1400" dirty="0">
                <a:solidFill>
                  <a:schemeClr val="accent2"/>
                </a:solidFill>
                <a:latin typeface="Times New Roman" panose="02020603050405020304" pitchFamily="18" charset="0"/>
                <a:ea typeface="宋体" panose="02010600030101010101" pitchFamily="2" charset="-122"/>
              </a:rPr>
              <a:t>Shiprock，USA</a:t>
            </a:r>
            <a:endParaRPr lang="zh-CN" altLang="en-US" sz="1400" dirty="0">
              <a:solidFill>
                <a:schemeClr val="accent2"/>
              </a:solidFill>
              <a:latin typeface="Times New Roman" panose="02020603050405020304" pitchFamily="18" charset="0"/>
              <a:ea typeface="宋体" panose="02010600030101010101" pitchFamily="2" charset="-122"/>
            </a:endParaRPr>
          </a:p>
        </p:txBody>
      </p:sp>
      <p:sp>
        <p:nvSpPr>
          <p:cNvPr id="59403" name="Text Box 11"/>
          <p:cNvSpPr txBox="1"/>
          <p:nvPr/>
        </p:nvSpPr>
        <p:spPr>
          <a:xfrm>
            <a:off x="1588" y="2674938"/>
            <a:ext cx="2203450" cy="304800"/>
          </a:xfrm>
          <a:prstGeom prst="rect">
            <a:avLst/>
          </a:prstGeom>
          <a:noFill/>
          <a:ln w="9525">
            <a:noFill/>
          </a:ln>
        </p:spPr>
        <p:txBody>
          <a:bodyPr wrap="none">
            <a:spAutoFit/>
          </a:bodyPr>
          <a:p>
            <a:pPr eaLnBrk="1" hangingPunct="1">
              <a:spcBef>
                <a:spcPct val="50000"/>
              </a:spcBef>
            </a:pPr>
            <a:r>
              <a:rPr lang="zh-CN" altLang="en-US" sz="1400" dirty="0">
                <a:solidFill>
                  <a:schemeClr val="accent2"/>
                </a:solidFill>
                <a:latin typeface="Times New Roman" panose="02020603050405020304" pitchFamily="18" charset="0"/>
                <a:ea typeface="宋体" panose="02010600030101010101" pitchFamily="2" charset="-122"/>
              </a:rPr>
              <a:t>Tengger caldera，Indonesia</a:t>
            </a:r>
            <a:endParaRPr lang="zh-CN" altLang="en-US" sz="1400" dirty="0">
              <a:solidFill>
                <a:schemeClr val="accent2"/>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3"/>
                                        </p:tgtEl>
                                        <p:attrNameLst>
                                          <p:attrName>style.visibility</p:attrName>
                                        </p:attrNameLst>
                                      </p:cBhvr>
                                      <p:to>
                                        <p:strVal val="visible"/>
                                      </p:to>
                                    </p:set>
                                    <p:animEffect transition="in" filter="fade">
                                      <p:cBhvr>
                                        <p:cTn id="7" dur="1000"/>
                                        <p:tgtEl>
                                          <p:spTgt spid="1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8" name="Picture 2"/>
          <p:cNvPicPr>
            <a:picLocks noChangeAspect="1"/>
          </p:cNvPicPr>
          <p:nvPr/>
        </p:nvPicPr>
        <p:blipFill>
          <a:blip r:embed="rId1"/>
          <a:stretch>
            <a:fillRect/>
          </a:stretch>
        </p:blipFill>
        <p:spPr>
          <a:xfrm>
            <a:off x="11113" y="190500"/>
            <a:ext cx="4295775" cy="2865438"/>
          </a:xfrm>
          <a:prstGeom prst="rect">
            <a:avLst/>
          </a:prstGeom>
          <a:noFill/>
          <a:ln w="9525">
            <a:noFill/>
          </a:ln>
        </p:spPr>
      </p:pic>
      <p:sp>
        <p:nvSpPr>
          <p:cNvPr id="60419" name="Text Box 3"/>
          <p:cNvSpPr txBox="1"/>
          <p:nvPr/>
        </p:nvSpPr>
        <p:spPr>
          <a:xfrm>
            <a:off x="0" y="2747963"/>
            <a:ext cx="1606550" cy="304800"/>
          </a:xfrm>
          <a:prstGeom prst="rect">
            <a:avLst/>
          </a:prstGeom>
          <a:noFill/>
          <a:ln w="9525">
            <a:noFill/>
          </a:ln>
        </p:spPr>
        <p:txBody>
          <a:bodyPr wrap="none">
            <a:spAutoFit/>
          </a:bodyPr>
          <a:p>
            <a:pPr eaLnBrk="1" hangingPunct="1">
              <a:spcBef>
                <a:spcPct val="50000"/>
              </a:spcBef>
            </a:pPr>
            <a:r>
              <a:rPr lang="zh-CN" altLang="en-US" sz="1400" dirty="0">
                <a:solidFill>
                  <a:schemeClr val="accent2"/>
                </a:solidFill>
                <a:latin typeface="Times New Roman" panose="02020603050405020304" pitchFamily="18" charset="0"/>
                <a:ea typeface="宋体" panose="02010600030101010101" pitchFamily="2" charset="-122"/>
              </a:rPr>
              <a:t>意大利埃特纳火山</a:t>
            </a:r>
            <a:endParaRPr lang="zh-CN" altLang="en-US" sz="1400" dirty="0">
              <a:solidFill>
                <a:schemeClr val="accent2"/>
              </a:solidFill>
              <a:latin typeface="Times New Roman" panose="02020603050405020304" pitchFamily="18" charset="0"/>
              <a:ea typeface="宋体" panose="02010600030101010101" pitchFamily="2" charset="-122"/>
            </a:endParaRPr>
          </a:p>
        </p:txBody>
      </p:sp>
      <p:pic>
        <p:nvPicPr>
          <p:cNvPr id="60420" name="Picture 4" descr="634827178308043534777[1]"/>
          <p:cNvPicPr>
            <a:picLocks noChangeAspect="1"/>
          </p:cNvPicPr>
          <p:nvPr/>
        </p:nvPicPr>
        <p:blipFill>
          <a:blip r:embed="rId2"/>
          <a:stretch>
            <a:fillRect/>
          </a:stretch>
        </p:blipFill>
        <p:spPr>
          <a:xfrm>
            <a:off x="4356100" y="190500"/>
            <a:ext cx="4784725" cy="2854325"/>
          </a:xfrm>
          <a:prstGeom prst="rect">
            <a:avLst/>
          </a:prstGeom>
          <a:noFill/>
          <a:ln w="9525">
            <a:noFill/>
          </a:ln>
        </p:spPr>
      </p:pic>
      <p:sp>
        <p:nvSpPr>
          <p:cNvPr id="60421" name="Text Box 5"/>
          <p:cNvSpPr txBox="1"/>
          <p:nvPr/>
        </p:nvSpPr>
        <p:spPr>
          <a:xfrm>
            <a:off x="4429125" y="2709863"/>
            <a:ext cx="1800225" cy="307975"/>
          </a:xfrm>
          <a:prstGeom prst="rect">
            <a:avLst/>
          </a:prstGeom>
          <a:noFill/>
          <a:ln w="9525">
            <a:noFill/>
          </a:ln>
        </p:spPr>
        <p:txBody>
          <a:bodyPr wrap="none">
            <a:spAutoFit/>
          </a:bodyPr>
          <a:p>
            <a:pPr eaLnBrk="1" hangingPunct="1">
              <a:spcBef>
                <a:spcPct val="50000"/>
              </a:spcBef>
            </a:pPr>
            <a:r>
              <a:rPr lang="zh-CN" altLang="en-US" sz="1400" dirty="0">
                <a:solidFill>
                  <a:schemeClr val="accent2"/>
                </a:solidFill>
                <a:latin typeface="Times New Roman" panose="02020603050405020304" pitchFamily="18" charset="0"/>
                <a:ea typeface="宋体" panose="02010600030101010101" pitchFamily="2" charset="-122"/>
              </a:rPr>
              <a:t>夏威夷基拉韦厄火山</a:t>
            </a:r>
            <a:endParaRPr lang="zh-CN" altLang="en-US" sz="1400" dirty="0">
              <a:solidFill>
                <a:schemeClr val="accent2"/>
              </a:solidFill>
              <a:latin typeface="Times New Roman" panose="02020603050405020304" pitchFamily="18" charset="0"/>
              <a:ea typeface="宋体" panose="02010600030101010101" pitchFamily="2" charset="-122"/>
            </a:endParaRPr>
          </a:p>
        </p:txBody>
      </p:sp>
      <p:pic>
        <p:nvPicPr>
          <p:cNvPr id="60422" name="Picture 6" descr="W020130717004651025369[1]"/>
          <p:cNvPicPr>
            <a:picLocks noChangeAspect="1"/>
          </p:cNvPicPr>
          <p:nvPr/>
        </p:nvPicPr>
        <p:blipFill>
          <a:blip r:embed="rId3"/>
          <a:srcRect/>
          <a:stretch>
            <a:fillRect/>
          </a:stretch>
        </p:blipFill>
        <p:spPr>
          <a:xfrm>
            <a:off x="0" y="3143250"/>
            <a:ext cx="4637088" cy="3127375"/>
          </a:xfrm>
          <a:prstGeom prst="rect">
            <a:avLst/>
          </a:prstGeom>
          <a:noFill/>
          <a:ln w="9525">
            <a:noFill/>
          </a:ln>
        </p:spPr>
      </p:pic>
      <p:pic>
        <p:nvPicPr>
          <p:cNvPr id="60423" name="Picture 7" descr="Img344985488[1]"/>
          <p:cNvPicPr>
            <a:picLocks noChangeAspect="1"/>
          </p:cNvPicPr>
          <p:nvPr/>
        </p:nvPicPr>
        <p:blipFill>
          <a:blip r:embed="rId4"/>
          <a:srcRect/>
          <a:stretch>
            <a:fillRect/>
          </a:stretch>
        </p:blipFill>
        <p:spPr>
          <a:xfrm>
            <a:off x="4705350" y="3167063"/>
            <a:ext cx="4438650" cy="3101975"/>
          </a:xfrm>
          <a:prstGeom prst="rect">
            <a:avLst/>
          </a:prstGeom>
          <a:noFill/>
          <a:ln w="9525">
            <a:noFill/>
          </a:ln>
        </p:spPr>
      </p:pic>
      <p:sp>
        <p:nvSpPr>
          <p:cNvPr id="60424" name="Text Box 8"/>
          <p:cNvSpPr txBox="1"/>
          <p:nvPr/>
        </p:nvSpPr>
        <p:spPr>
          <a:xfrm>
            <a:off x="3783013" y="6308725"/>
            <a:ext cx="1293812" cy="457200"/>
          </a:xfrm>
          <a:prstGeom prst="rect">
            <a:avLst/>
          </a:prstGeom>
          <a:noFill/>
          <a:ln w="9525">
            <a:noFill/>
          </a:ln>
        </p:spPr>
        <p:txBody>
          <a:bodyPr>
            <a:spAutoFit/>
          </a:bodyPr>
          <a:p>
            <a:pPr algn="ctr" eaLnBrk="1" hangingPunct="1">
              <a:spcBef>
                <a:spcPct val="50000"/>
              </a:spcBef>
            </a:pPr>
            <a:r>
              <a:rPr lang="zh-CN" altLang="en-US" dirty="0">
                <a:solidFill>
                  <a:srgbClr val="000099"/>
                </a:solidFill>
                <a:latin typeface="Times New Roman" panose="02020603050405020304" pitchFamily="18" charset="0"/>
                <a:ea typeface="黑体" panose="02010609060101010101" pitchFamily="49" charset="-122"/>
              </a:rPr>
              <a:t>熔岩流</a:t>
            </a:r>
            <a:endParaRPr lang="zh-CN" altLang="en-US" dirty="0">
              <a:solidFill>
                <a:srgbClr val="000099"/>
              </a:solidFill>
              <a:latin typeface="Times New Roman" panose="02020603050405020304" pitchFamily="18" charset="0"/>
              <a:ea typeface="黑体" panose="02010609060101010101" pitchFamily="49" charset="-122"/>
            </a:endParaRPr>
          </a:p>
        </p:txBody>
      </p:sp>
      <p:grpSp>
        <p:nvGrpSpPr>
          <p:cNvPr id="2" name="Group 9"/>
          <p:cNvGrpSpPr/>
          <p:nvPr/>
        </p:nvGrpSpPr>
        <p:grpSpPr>
          <a:xfrm>
            <a:off x="4832350" y="117475"/>
            <a:ext cx="4362450" cy="6124575"/>
            <a:chOff x="0" y="0"/>
            <a:chExt cx="4363019" cy="6124575"/>
          </a:xfrm>
        </p:grpSpPr>
        <p:pic>
          <p:nvPicPr>
            <p:cNvPr id="60426" name="Picture 9" descr="QQ图片20140304201018"/>
            <p:cNvPicPr>
              <a:picLocks noChangeAspect="1"/>
            </p:cNvPicPr>
            <p:nvPr/>
          </p:nvPicPr>
          <p:blipFill>
            <a:blip r:embed="rId5"/>
            <a:stretch>
              <a:fillRect/>
            </a:stretch>
          </p:blipFill>
          <p:spPr>
            <a:xfrm>
              <a:off x="28577" y="0"/>
              <a:ext cx="4248150" cy="6124575"/>
            </a:xfrm>
            <a:prstGeom prst="rect">
              <a:avLst/>
            </a:prstGeom>
            <a:noFill/>
            <a:ln w="25400" cap="flat" cmpd="sng">
              <a:solidFill>
                <a:srgbClr val="CC9900"/>
              </a:solidFill>
              <a:prstDash val="solid"/>
              <a:miter/>
              <a:headEnd type="none" w="med" len="med"/>
              <a:tailEnd type="none" w="med" len="med"/>
            </a:ln>
          </p:spPr>
        </p:pic>
        <p:sp>
          <p:nvSpPr>
            <p:cNvPr id="60427" name="矩形 1"/>
            <p:cNvSpPr/>
            <p:nvPr/>
          </p:nvSpPr>
          <p:spPr>
            <a:xfrm>
              <a:off x="0" y="5833288"/>
              <a:ext cx="4363019" cy="276999"/>
            </a:xfrm>
            <a:prstGeom prst="rect">
              <a:avLst/>
            </a:prstGeom>
            <a:noFill/>
            <a:ln w="9525">
              <a:noFill/>
            </a:ln>
          </p:spPr>
          <p:txBody>
            <a:bodyPr>
              <a:spAutoFit/>
            </a:bodyPr>
            <a:p>
              <a:pPr algn="ctr" eaLnBrk="1" hangingPunct="1">
                <a:spcBef>
                  <a:spcPct val="50000"/>
                </a:spcBef>
              </a:pPr>
              <a:r>
                <a:rPr lang="zh-CN" altLang="en-US" sz="1200" dirty="0">
                  <a:solidFill>
                    <a:schemeClr val="accent2"/>
                  </a:solidFill>
                  <a:latin typeface="Times New Roman" panose="02020603050405020304" pitchFamily="18" charset="0"/>
                  <a:ea typeface="宋体" panose="02010600030101010101" pitchFamily="2" charset="-122"/>
                </a:rPr>
                <a:t>图片来自</a:t>
              </a:r>
              <a:r>
                <a:rPr lang="en-US" altLang="zh-CN" sz="1200" dirty="0">
                  <a:solidFill>
                    <a:schemeClr val="accent2"/>
                  </a:solidFill>
                  <a:latin typeface="Times New Roman" panose="02020603050405020304" pitchFamily="18" charset="0"/>
                  <a:ea typeface="宋体" panose="02010600030101010101" pitchFamily="2" charset="-122"/>
                </a:rPr>
                <a:t>http://johnfan.tuchong.com/2481161/   </a:t>
              </a:r>
              <a:r>
                <a:rPr lang="zh-CN" altLang="en-US" sz="1200" dirty="0">
                  <a:solidFill>
                    <a:schemeClr val="accent2"/>
                  </a:solidFill>
                  <a:latin typeface="Times New Roman" panose="02020603050405020304" pitchFamily="18" charset="0"/>
                  <a:ea typeface="宋体" panose="02010600030101010101" pitchFamily="2" charset="-122"/>
                </a:rPr>
                <a:t>摄影师 </a:t>
              </a:r>
              <a:r>
                <a:rPr lang="en-US" altLang="zh-CN" sz="1200" dirty="0">
                  <a:solidFill>
                    <a:schemeClr val="accent2"/>
                  </a:solidFill>
                  <a:latin typeface="Times New Roman" panose="02020603050405020304" pitchFamily="18" charset="0"/>
                  <a:ea typeface="宋体" panose="02010600030101010101" pitchFamily="2" charset="-122"/>
                </a:rPr>
                <a:t>JohnFan</a:t>
              </a:r>
              <a:endParaRPr lang="zh-CN" altLang="en-US" sz="1200" dirty="0">
                <a:solidFill>
                  <a:schemeClr val="accent2"/>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539750" y="3178175"/>
            <a:ext cx="7631113" cy="2949575"/>
            <a:chOff x="0" y="0"/>
            <a:chExt cx="4634" cy="1859"/>
          </a:xfrm>
        </p:grpSpPr>
        <p:sp>
          <p:nvSpPr>
            <p:cNvPr id="39948" name="Text Box 2"/>
            <p:cNvSpPr txBox="1"/>
            <p:nvPr/>
          </p:nvSpPr>
          <p:spPr>
            <a:xfrm>
              <a:off x="0" y="0"/>
              <a:ext cx="3263" cy="291"/>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能量来自地球内部，作用于地壳内部。</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39949" name="Text Box 4"/>
            <p:cNvSpPr txBox="1"/>
            <p:nvPr/>
          </p:nvSpPr>
          <p:spPr>
            <a:xfrm>
              <a:off x="14" y="1088"/>
              <a:ext cx="4620" cy="291"/>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能量来自地球外部，主要作用于地壳表层附近。</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39950" name="AutoShape 6"/>
            <p:cNvSpPr/>
            <p:nvPr/>
          </p:nvSpPr>
          <p:spPr>
            <a:xfrm>
              <a:off x="78" y="407"/>
              <a:ext cx="1714" cy="409"/>
            </a:xfrm>
            <a:prstGeom prst="flowChartAlternateProcess">
              <a:avLst/>
            </a:prstGeom>
            <a:solidFill>
              <a:srgbClr val="CCECFF"/>
            </a:solidFill>
            <a:ln w="9525" cap="flat" cmpd="sng">
              <a:solidFill>
                <a:schemeClr val="tx1"/>
              </a:solidFill>
              <a:prstDash val="solid"/>
              <a:miter/>
              <a:headEnd type="none" w="med" len="med"/>
              <a:tailEnd type="none" w="med" len="med"/>
            </a:ln>
          </p:spPr>
          <p:txBody>
            <a:bodyPr wrap="none" anchor="ctr"/>
            <a:p>
              <a:pPr algn="ctr" eaLnBrk="1" hangingPunct="1"/>
              <a:r>
                <a:rPr lang="zh-CN" altLang="en-US" sz="2800" dirty="0">
                  <a:solidFill>
                    <a:srgbClr val="000099"/>
                  </a:solidFill>
                  <a:latin typeface="黑体" panose="02010609060101010101" pitchFamily="49" charset="-122"/>
                  <a:ea typeface="黑体" panose="02010609060101010101" pitchFamily="49" charset="-122"/>
                </a:rPr>
                <a:t>内动力地质作用</a:t>
              </a:r>
              <a:endParaRPr lang="zh-CN" altLang="en-US" sz="2800" dirty="0">
                <a:solidFill>
                  <a:srgbClr val="000099"/>
                </a:solidFill>
                <a:latin typeface="黑体" panose="02010609060101010101" pitchFamily="49" charset="-122"/>
                <a:ea typeface="黑体" panose="02010609060101010101" pitchFamily="49" charset="-122"/>
              </a:endParaRPr>
            </a:p>
          </p:txBody>
        </p:sp>
        <p:sp>
          <p:nvSpPr>
            <p:cNvPr id="39951" name="AutoShape 7"/>
            <p:cNvSpPr/>
            <p:nvPr/>
          </p:nvSpPr>
          <p:spPr>
            <a:xfrm>
              <a:off x="78" y="1451"/>
              <a:ext cx="1714" cy="408"/>
            </a:xfrm>
            <a:prstGeom prst="flowChartAlternateProcess">
              <a:avLst/>
            </a:prstGeom>
            <a:solidFill>
              <a:srgbClr val="CCECFF"/>
            </a:solidFill>
            <a:ln w="9525" cap="flat" cmpd="sng">
              <a:solidFill>
                <a:schemeClr val="tx1"/>
              </a:solidFill>
              <a:prstDash val="solid"/>
              <a:miter/>
              <a:headEnd type="none" w="med" len="med"/>
              <a:tailEnd type="none" w="med" len="med"/>
            </a:ln>
          </p:spPr>
          <p:txBody>
            <a:bodyPr wrap="none" anchor="ctr"/>
            <a:p>
              <a:pPr algn="ctr" eaLnBrk="1" hangingPunct="1"/>
              <a:r>
                <a:rPr lang="zh-CN" altLang="en-US" sz="2800" dirty="0">
                  <a:solidFill>
                    <a:srgbClr val="000099"/>
                  </a:solidFill>
                  <a:latin typeface="黑体" panose="02010609060101010101" pitchFamily="49" charset="-122"/>
                  <a:ea typeface="黑体" panose="02010609060101010101" pitchFamily="49" charset="-122"/>
                </a:rPr>
                <a:t>外动力地质作用</a:t>
              </a:r>
              <a:endParaRPr lang="zh-CN" altLang="en-US" sz="2800" dirty="0">
                <a:solidFill>
                  <a:srgbClr val="000099"/>
                </a:solidFill>
                <a:latin typeface="黑体" panose="02010609060101010101" pitchFamily="49" charset="-122"/>
                <a:ea typeface="黑体" panose="02010609060101010101" pitchFamily="49" charset="-122"/>
              </a:endParaRPr>
            </a:p>
          </p:txBody>
        </p:sp>
      </p:grpSp>
      <p:sp>
        <p:nvSpPr>
          <p:cNvPr id="39939" name="Text Box 8"/>
          <p:cNvSpPr txBox="1"/>
          <p:nvPr/>
        </p:nvSpPr>
        <p:spPr>
          <a:xfrm>
            <a:off x="565150" y="620713"/>
            <a:ext cx="7680325" cy="1920875"/>
          </a:xfrm>
          <a:prstGeom prst="rect">
            <a:avLst/>
          </a:prstGeom>
          <a:noFill/>
          <a:ln w="9525">
            <a:noFill/>
          </a:ln>
        </p:spPr>
        <p:txBody>
          <a:bodyPr>
            <a:spAutoFit/>
          </a:bodyPr>
          <a:p>
            <a:pPr algn="just"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地球内圈，软流圈 → 活动的岩石圈：变形、岩浆。</a:t>
            </a:r>
            <a:endParaRPr lang="zh-CN" altLang="en-US" b="0" dirty="0">
              <a:solidFill>
                <a:srgbClr val="000099"/>
              </a:solidFill>
              <a:latin typeface="黑体" panose="02010609060101010101" pitchFamily="49" charset="-122"/>
              <a:ea typeface="黑体" panose="02010609060101010101" pitchFamily="49" charset="-122"/>
            </a:endParaRPr>
          </a:p>
          <a:p>
            <a:pPr algn="just"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地球外圈，水、大气、生物：对地壳表层破坏、改造。</a:t>
            </a:r>
            <a:endParaRPr lang="zh-CN" altLang="en-US" b="0" dirty="0">
              <a:solidFill>
                <a:srgbClr val="000099"/>
              </a:solidFill>
              <a:latin typeface="黑体" panose="02010609060101010101" pitchFamily="49" charset="-122"/>
              <a:ea typeface="黑体" panose="02010609060101010101" pitchFamily="49" charset="-122"/>
            </a:endParaRPr>
          </a:p>
          <a:p>
            <a:pPr algn="just"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地质作用</a:t>
            </a:r>
            <a:r>
              <a:rPr lang="zh-CN" altLang="en-US" b="0" dirty="0">
                <a:solidFill>
                  <a:srgbClr val="000099"/>
                </a:solidFill>
                <a:latin typeface="黑体" panose="02010609060101010101" pitchFamily="49" charset="-122"/>
                <a:ea typeface="黑体" panose="02010609060101010101" pitchFamily="49" charset="-122"/>
              </a:rPr>
              <a:t>：由自然动力引起的地壳物质组成、内部结构、地表形态</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发生</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变化的作用。</a:t>
            </a:r>
            <a:endParaRPr lang="zh-CN" altLang="en-US" b="0" dirty="0">
              <a:solidFill>
                <a:srgbClr val="000099"/>
              </a:solidFill>
              <a:latin typeface="黑体" panose="02010609060101010101" pitchFamily="49" charset="-122"/>
              <a:ea typeface="黑体" panose="02010609060101010101" pitchFamily="49" charset="-122"/>
            </a:endParaRPr>
          </a:p>
        </p:txBody>
      </p:sp>
      <p:grpSp>
        <p:nvGrpSpPr>
          <p:cNvPr id="3" name="Group 8"/>
          <p:cNvGrpSpPr/>
          <p:nvPr/>
        </p:nvGrpSpPr>
        <p:grpSpPr>
          <a:xfrm>
            <a:off x="3706813" y="3787775"/>
            <a:ext cx="4824412" cy="687388"/>
            <a:chOff x="0" y="0"/>
            <a:chExt cx="7597" cy="1082"/>
          </a:xfrm>
        </p:grpSpPr>
        <p:sp>
          <p:nvSpPr>
            <p:cNvPr id="39945" name="椭圆 3"/>
            <p:cNvSpPr/>
            <p:nvPr/>
          </p:nvSpPr>
          <p:spPr>
            <a:xfrm>
              <a:off x="0" y="0"/>
              <a:ext cx="2494" cy="1022"/>
            </a:xfrm>
            <a:prstGeom prst="ellipse">
              <a:avLst/>
            </a:prstGeom>
            <a:solidFill>
              <a:srgbClr val="CCECFF"/>
            </a:solidFill>
            <a:ln w="9525">
              <a:noFill/>
            </a:ln>
          </p:spPr>
          <p:txBody>
            <a:bodyPr>
              <a:spAutoFit/>
            </a:bodyPr>
            <a:p>
              <a:pPr algn="ctr" eaLnBrk="1" hangingPunct="1">
                <a:spcBef>
                  <a:spcPct val="50000"/>
                </a:spcBef>
              </a:pPr>
              <a:r>
                <a:rPr lang="zh-CN" altLang="en-US" dirty="0">
                  <a:solidFill>
                    <a:srgbClr val="800000"/>
                  </a:solidFill>
                  <a:latin typeface="黑体" panose="02010609060101010101" pitchFamily="49" charset="-122"/>
                  <a:ea typeface="黑体" panose="02010609060101010101" pitchFamily="49" charset="-122"/>
                </a:rPr>
                <a:t>地壳内</a:t>
              </a:r>
              <a:endParaRPr lang="zh-CN" altLang="en-US" dirty="0">
                <a:solidFill>
                  <a:srgbClr val="800000"/>
                </a:solidFill>
                <a:latin typeface="黑体" panose="02010609060101010101" pitchFamily="49" charset="-122"/>
                <a:ea typeface="黑体" panose="02010609060101010101" pitchFamily="49" charset="-122"/>
              </a:endParaRPr>
            </a:p>
          </p:txBody>
        </p:sp>
        <p:sp>
          <p:nvSpPr>
            <p:cNvPr id="39946" name="AutoShape 6"/>
            <p:cNvSpPr/>
            <p:nvPr/>
          </p:nvSpPr>
          <p:spPr>
            <a:xfrm>
              <a:off x="2835" y="116"/>
              <a:ext cx="4763" cy="967"/>
            </a:xfrm>
            <a:prstGeom prst="flowChartAlternateProcess">
              <a:avLst/>
            </a:prstGeom>
            <a:solidFill>
              <a:srgbClr val="CCECFF"/>
            </a:solidFill>
            <a:ln w="9525" cap="flat" cmpd="sng">
              <a:solidFill>
                <a:schemeClr val="tx1"/>
              </a:solidFill>
              <a:prstDash val="solid"/>
              <a:miter/>
              <a:headEnd type="none" w="med" len="med"/>
              <a:tailEnd type="none" w="med" len="med"/>
            </a:ln>
          </p:spPr>
          <p:txBody>
            <a:bodyPr wrap="none" anchor="ctr"/>
            <a:p>
              <a:pPr algn="ctr" eaLnBrk="1" hangingPunct="1"/>
              <a:r>
                <a:rPr lang="zh-CN" altLang="en-US" sz="2800" dirty="0">
                  <a:solidFill>
                    <a:srgbClr val="000099"/>
                  </a:solidFill>
                  <a:latin typeface="黑体" panose="02010609060101010101" pitchFamily="49" charset="-122"/>
                  <a:ea typeface="黑体" panose="02010609060101010101" pitchFamily="49" charset="-122"/>
                </a:rPr>
                <a:t>岩体变形，结晶岩</a:t>
              </a:r>
              <a:endParaRPr lang="zh-CN" altLang="en-US" sz="2800" dirty="0">
                <a:solidFill>
                  <a:srgbClr val="000099"/>
                </a:solidFill>
                <a:latin typeface="黑体" panose="02010609060101010101" pitchFamily="49" charset="-122"/>
                <a:ea typeface="黑体" panose="02010609060101010101" pitchFamily="49" charset="-122"/>
              </a:endParaRPr>
            </a:p>
          </p:txBody>
        </p:sp>
        <p:sp>
          <p:nvSpPr>
            <p:cNvPr id="39947" name="右箭头 2"/>
            <p:cNvSpPr/>
            <p:nvPr/>
          </p:nvSpPr>
          <p:spPr>
            <a:xfrm>
              <a:off x="0" y="794"/>
              <a:ext cx="2494" cy="284"/>
            </a:xfrm>
            <a:prstGeom prst="rightArrow">
              <a:avLst>
                <a:gd name="adj1" fmla="val 50000"/>
                <a:gd name="adj2" fmla="val 49722"/>
              </a:avLst>
            </a:prstGeom>
            <a:solidFill>
              <a:srgbClr val="CCECFF"/>
            </a:solidFill>
            <a:ln w="9525" cap="flat" cmpd="sng">
              <a:solidFill>
                <a:srgbClr val="000099"/>
              </a:solidFill>
              <a:prstDash val="solid"/>
              <a:miter/>
              <a:headEnd type="none" w="med" len="med"/>
              <a:tailEnd type="none" w="med" len="med"/>
            </a:ln>
          </p:spPr>
          <p:txBody>
            <a:bodyPr>
              <a:spAutoFit/>
            </a:bodyPr>
            <a:p>
              <a:pPr eaLnBrk="1" hangingPunct="1">
                <a:spcBef>
                  <a:spcPct val="50000"/>
                </a:spcBef>
              </a:pPr>
              <a:endParaRPr lang="zh-CN" altLang="en-US" dirty="0">
                <a:latin typeface="Times New Roman" panose="02020603050405020304" pitchFamily="18" charset="0"/>
                <a:ea typeface="宋体" panose="02010600030101010101" pitchFamily="2" charset="-122"/>
              </a:endParaRPr>
            </a:p>
          </p:txBody>
        </p:sp>
      </p:grpSp>
      <p:grpSp>
        <p:nvGrpSpPr>
          <p:cNvPr id="4" name="Group 12"/>
          <p:cNvGrpSpPr/>
          <p:nvPr/>
        </p:nvGrpSpPr>
        <p:grpSpPr>
          <a:xfrm>
            <a:off x="3643313" y="5445125"/>
            <a:ext cx="5030787" cy="720725"/>
            <a:chOff x="-25" y="0"/>
            <a:chExt cx="7923" cy="1135"/>
          </a:xfrm>
        </p:grpSpPr>
        <p:sp>
          <p:nvSpPr>
            <p:cNvPr id="39942" name="AutoShape 6"/>
            <p:cNvSpPr/>
            <p:nvPr/>
          </p:nvSpPr>
          <p:spPr>
            <a:xfrm>
              <a:off x="4269" y="0"/>
              <a:ext cx="3629" cy="919"/>
            </a:xfrm>
            <a:prstGeom prst="flowChartAlternateProcess">
              <a:avLst/>
            </a:prstGeom>
            <a:solidFill>
              <a:srgbClr val="CCECFF"/>
            </a:solidFill>
            <a:ln w="9525" cap="flat" cmpd="sng">
              <a:solidFill>
                <a:schemeClr val="tx1"/>
              </a:solidFill>
              <a:prstDash val="solid"/>
              <a:miter/>
              <a:headEnd type="none" w="med" len="med"/>
              <a:tailEnd type="none" w="med" len="med"/>
            </a:ln>
          </p:spPr>
          <p:txBody>
            <a:bodyPr wrap="none" anchor="ctr"/>
            <a:p>
              <a:pPr algn="ctr" eaLnBrk="1" hangingPunct="1"/>
              <a:r>
                <a:rPr lang="zh-CN" altLang="en-US" sz="2800" dirty="0">
                  <a:solidFill>
                    <a:srgbClr val="000099"/>
                  </a:solidFill>
                  <a:latin typeface="黑体" panose="02010609060101010101" pitchFamily="49" charset="-122"/>
                  <a:ea typeface="黑体" panose="02010609060101010101" pitchFamily="49" charset="-122"/>
                </a:rPr>
                <a:t>地貌，沉积物</a:t>
              </a:r>
              <a:endParaRPr lang="zh-CN" altLang="en-US" sz="2800" dirty="0">
                <a:solidFill>
                  <a:srgbClr val="000099"/>
                </a:solidFill>
                <a:latin typeface="黑体" panose="02010609060101010101" pitchFamily="49" charset="-122"/>
                <a:ea typeface="黑体" panose="02010609060101010101" pitchFamily="49" charset="-122"/>
              </a:endParaRPr>
            </a:p>
          </p:txBody>
        </p:sp>
        <p:sp>
          <p:nvSpPr>
            <p:cNvPr id="39943" name="右箭头 10"/>
            <p:cNvSpPr/>
            <p:nvPr/>
          </p:nvSpPr>
          <p:spPr>
            <a:xfrm>
              <a:off x="0" y="880"/>
              <a:ext cx="4162" cy="255"/>
            </a:xfrm>
            <a:prstGeom prst="rightArrow">
              <a:avLst>
                <a:gd name="adj1" fmla="val 50000"/>
                <a:gd name="adj2" fmla="val 71255"/>
              </a:avLst>
            </a:prstGeom>
            <a:solidFill>
              <a:srgbClr val="CCECFF"/>
            </a:solidFill>
            <a:ln w="9525" cap="flat" cmpd="sng">
              <a:solidFill>
                <a:srgbClr val="000099"/>
              </a:solidFill>
              <a:prstDash val="solid"/>
              <a:miter/>
              <a:headEnd type="none" w="med" len="med"/>
              <a:tailEnd type="none" w="med" len="med"/>
            </a:ln>
          </p:spPr>
          <p:txBody>
            <a:bodyPr>
              <a:spAutoFit/>
            </a:bodyPr>
            <a:p>
              <a:pPr eaLnBrk="1" hangingPunct="1">
                <a:spcBef>
                  <a:spcPct val="50000"/>
                </a:spcBef>
              </a:pPr>
              <a:endParaRPr lang="zh-CN" altLang="en-US" dirty="0">
                <a:latin typeface="Times New Roman" panose="02020603050405020304" pitchFamily="18" charset="0"/>
                <a:ea typeface="宋体" panose="02010600030101010101" pitchFamily="2" charset="-122"/>
              </a:endParaRPr>
            </a:p>
          </p:txBody>
        </p:sp>
        <p:sp>
          <p:nvSpPr>
            <p:cNvPr id="39944" name="圆角矩形 4"/>
            <p:cNvSpPr/>
            <p:nvPr/>
          </p:nvSpPr>
          <p:spPr>
            <a:xfrm>
              <a:off x="-25" y="0"/>
              <a:ext cx="3937" cy="804"/>
            </a:xfrm>
            <a:prstGeom prst="roundRect">
              <a:avLst>
                <a:gd name="adj" fmla="val 16667"/>
              </a:avLst>
            </a:prstGeom>
            <a:solidFill>
              <a:srgbClr val="CCECFF"/>
            </a:solidFill>
            <a:ln w="9525">
              <a:noFill/>
            </a:ln>
          </p:spPr>
          <p:txBody>
            <a:bodyPr>
              <a:spAutoFit/>
            </a:bodyPr>
            <a:p>
              <a:pPr eaLnBrk="1" hangingPunct="1">
                <a:spcBef>
                  <a:spcPct val="50000"/>
                </a:spcBef>
              </a:pPr>
              <a:r>
                <a:rPr lang="zh-CN" altLang="en-US" dirty="0">
                  <a:solidFill>
                    <a:srgbClr val="800000"/>
                  </a:solidFill>
                  <a:latin typeface="黑体" panose="02010609060101010101" pitchFamily="49" charset="-122"/>
                  <a:ea typeface="黑体" panose="02010609060101010101" pitchFamily="49" charset="-122"/>
                </a:rPr>
                <a:t>地表、地表附近</a:t>
              </a:r>
              <a:endParaRPr lang="zh-CN" altLang="en-US" dirty="0">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2" name="Picture 4" descr="(hi"/>
          <p:cNvPicPr>
            <a:picLocks noChangeAspect="1"/>
          </p:cNvPicPr>
          <p:nvPr/>
        </p:nvPicPr>
        <p:blipFill>
          <a:blip r:embed="rId1"/>
          <a:stretch>
            <a:fillRect/>
          </a:stretch>
        </p:blipFill>
        <p:spPr>
          <a:xfrm>
            <a:off x="4259263" y="2520950"/>
            <a:ext cx="4937125" cy="2871788"/>
          </a:xfrm>
          <a:prstGeom prst="rect">
            <a:avLst/>
          </a:prstGeom>
          <a:noFill/>
          <a:ln w="9525">
            <a:noFill/>
          </a:ln>
        </p:spPr>
      </p:pic>
      <p:pic>
        <p:nvPicPr>
          <p:cNvPr id="61443" name="Picture 3" descr="五大莲~2"/>
          <p:cNvPicPr>
            <a:picLocks noChangeAspect="1"/>
          </p:cNvPicPr>
          <p:nvPr/>
        </p:nvPicPr>
        <p:blipFill>
          <a:blip r:embed="rId2"/>
          <a:stretch>
            <a:fillRect/>
          </a:stretch>
        </p:blipFill>
        <p:spPr>
          <a:xfrm>
            <a:off x="30163" y="2505075"/>
            <a:ext cx="4368800" cy="2887663"/>
          </a:xfrm>
          <a:prstGeom prst="rect">
            <a:avLst/>
          </a:prstGeom>
          <a:noFill/>
          <a:ln w="9525">
            <a:noFill/>
          </a:ln>
        </p:spPr>
      </p:pic>
      <p:sp>
        <p:nvSpPr>
          <p:cNvPr id="61444" name="Text Box 2"/>
          <p:cNvSpPr txBox="1"/>
          <p:nvPr/>
        </p:nvSpPr>
        <p:spPr>
          <a:xfrm>
            <a:off x="395288" y="620713"/>
            <a:ext cx="8007350" cy="908050"/>
          </a:xfrm>
          <a:prstGeom prst="rect">
            <a:avLst/>
          </a:prstGeom>
          <a:noFill/>
          <a:ln w="9525">
            <a:noFill/>
          </a:ln>
        </p:spPr>
        <p:txBody>
          <a:bodyPr>
            <a:spAutoFit/>
          </a:bodyPr>
          <a:p>
            <a:pPr algn="just" eaLnBrk="1" hangingPunct="1">
              <a:spcBef>
                <a:spcPts val="600"/>
              </a:spcBef>
            </a:pPr>
            <a:r>
              <a:rPr lang="zh-CN" altLang="en-US" b="0" dirty="0">
                <a:solidFill>
                  <a:srgbClr val="000099"/>
                </a:solidFill>
                <a:latin typeface="黑体" panose="02010609060101010101" pitchFamily="49" charset="-122"/>
                <a:ea typeface="黑体" panose="02010609060101010101" pitchFamily="49" charset="-122"/>
              </a:rPr>
              <a:t>目前全球有活火山</a:t>
            </a:r>
            <a:r>
              <a:rPr lang="en-US" altLang="zh-CN" b="0" dirty="0">
                <a:solidFill>
                  <a:srgbClr val="000099"/>
                </a:solidFill>
                <a:latin typeface="黑体" panose="02010609060101010101" pitchFamily="49" charset="-122"/>
                <a:ea typeface="黑体" panose="02010609060101010101" pitchFamily="49" charset="-122"/>
              </a:rPr>
              <a:t>1500</a:t>
            </a:r>
            <a:r>
              <a:rPr lang="zh-CN" altLang="en-US" b="0" dirty="0">
                <a:solidFill>
                  <a:srgbClr val="000099"/>
                </a:solidFill>
                <a:latin typeface="黑体" panose="02010609060101010101" pitchFamily="49" charset="-122"/>
                <a:ea typeface="黑体" panose="02010609060101010101" pitchFamily="49" charset="-122"/>
              </a:rPr>
              <a:t>多座。休眠火山约有</a:t>
            </a:r>
            <a:r>
              <a:rPr lang="en-US" altLang="zh-CN" b="0" dirty="0">
                <a:solidFill>
                  <a:srgbClr val="000099"/>
                </a:solidFill>
                <a:latin typeface="黑体" panose="02010609060101010101" pitchFamily="49" charset="-122"/>
                <a:ea typeface="黑体" panose="02010609060101010101" pitchFamily="49" charset="-122"/>
              </a:rPr>
              <a:t>1000-1500</a:t>
            </a:r>
            <a:r>
              <a:rPr lang="zh-CN" altLang="en-US" b="0" dirty="0">
                <a:solidFill>
                  <a:srgbClr val="000099"/>
                </a:solidFill>
                <a:latin typeface="黑体" panose="02010609060101010101" pitchFamily="49" charset="-122"/>
                <a:ea typeface="黑体" panose="02010609060101010101" pitchFamily="49" charset="-122"/>
              </a:rPr>
              <a:t>个。</a:t>
            </a:r>
            <a:endParaRPr lang="zh-CN" altLang="en-US" b="0" dirty="0">
              <a:solidFill>
                <a:srgbClr val="000099"/>
              </a:solidFill>
              <a:latin typeface="黑体" panose="02010609060101010101" pitchFamily="49" charset="-122"/>
              <a:ea typeface="黑体" panose="02010609060101010101" pitchFamily="49" charset="-122"/>
            </a:endParaRPr>
          </a:p>
          <a:p>
            <a:pPr algn="just" eaLnBrk="1" hangingPunct="1">
              <a:spcBef>
                <a:spcPts val="600"/>
              </a:spcBef>
            </a:pPr>
            <a:r>
              <a:rPr lang="zh-CN" altLang="en-US" b="0" dirty="0">
                <a:solidFill>
                  <a:srgbClr val="0000CC"/>
                </a:solidFill>
                <a:latin typeface="黑体" panose="02010609060101010101" pitchFamily="49" charset="-122"/>
                <a:ea typeface="黑体" panose="02010609060101010101" pitchFamily="49" charset="-122"/>
              </a:rPr>
              <a:t>中国近代火山遗迹：黑龙江五大连池火山，长白山天池。</a:t>
            </a:r>
            <a:endParaRPr lang="zh-CN" altLang="en-US" b="0" dirty="0">
              <a:solidFill>
                <a:srgbClr val="0000CC"/>
              </a:solidFill>
              <a:latin typeface="黑体" panose="02010609060101010101" pitchFamily="49" charset="-122"/>
              <a:ea typeface="黑体" panose="02010609060101010101" pitchFamily="49" charset="-122"/>
            </a:endParaRPr>
          </a:p>
        </p:txBody>
      </p:sp>
      <p:sp>
        <p:nvSpPr>
          <p:cNvPr id="61445" name="Text Box 5"/>
          <p:cNvSpPr txBox="1"/>
          <p:nvPr/>
        </p:nvSpPr>
        <p:spPr>
          <a:xfrm>
            <a:off x="4932363" y="5614988"/>
            <a:ext cx="3095625" cy="461962"/>
          </a:xfrm>
          <a:prstGeom prst="rect">
            <a:avLst/>
          </a:prstGeom>
          <a:noFill/>
          <a:ln w="9525">
            <a:noFill/>
          </a:ln>
        </p:spPr>
        <p:txBody>
          <a:bodyPr>
            <a:spAutoFit/>
          </a:bodyPr>
          <a:p>
            <a:pPr eaLnBrk="1" hangingPunct="1">
              <a:spcBef>
                <a:spcPct val="50000"/>
              </a:spcBef>
            </a:pPr>
            <a:r>
              <a:rPr lang="zh-CN" altLang="en-US" b="0" dirty="0">
                <a:solidFill>
                  <a:srgbClr val="0000CC"/>
                </a:solidFill>
                <a:latin typeface="黑体" panose="02010609060101010101" pitchFamily="49" charset="-122"/>
                <a:ea typeface="黑体" panose="02010609060101010101" pitchFamily="49" charset="-122"/>
              </a:rPr>
              <a:t>长白山天池火山遗迹</a:t>
            </a:r>
            <a:endParaRPr lang="zh-CN" altLang="en-US" b="0" dirty="0">
              <a:solidFill>
                <a:srgbClr val="0000CC"/>
              </a:solidFill>
              <a:latin typeface="黑体" panose="02010609060101010101" pitchFamily="49" charset="-122"/>
              <a:ea typeface="黑体" panose="02010609060101010101" pitchFamily="49" charset="-122"/>
            </a:endParaRPr>
          </a:p>
        </p:txBody>
      </p:sp>
      <p:sp>
        <p:nvSpPr>
          <p:cNvPr id="61446" name="Text Box 6"/>
          <p:cNvSpPr txBox="1"/>
          <p:nvPr/>
        </p:nvSpPr>
        <p:spPr>
          <a:xfrm>
            <a:off x="107950" y="5534025"/>
            <a:ext cx="4176713" cy="831850"/>
          </a:xfrm>
          <a:prstGeom prst="rect">
            <a:avLst/>
          </a:prstGeom>
          <a:noFill/>
          <a:ln w="9525">
            <a:noFill/>
          </a:ln>
        </p:spPr>
        <p:txBody>
          <a:bodyPr>
            <a:spAutoFit/>
          </a:bodyPr>
          <a:p>
            <a:pPr eaLnBrk="1" hangingPunct="1">
              <a:spcBef>
                <a:spcPct val="50000"/>
              </a:spcBef>
            </a:pPr>
            <a:r>
              <a:rPr lang="zh-CN" altLang="en-US" b="0" dirty="0">
                <a:solidFill>
                  <a:srgbClr val="0000CC"/>
                </a:solidFill>
                <a:latin typeface="黑体" panose="02010609060101010101" pitchFamily="49" charset="-122"/>
                <a:ea typeface="黑体" panose="02010609060101010101" pitchFamily="49" charset="-122"/>
              </a:rPr>
              <a:t>五大连池火山遗迹（黑龙江得都县。喷发于</a:t>
            </a:r>
            <a:r>
              <a:rPr lang="en-US" altLang="zh-CN" b="0" dirty="0">
                <a:solidFill>
                  <a:srgbClr val="0000CC"/>
                </a:solidFill>
                <a:latin typeface="黑体" panose="02010609060101010101" pitchFamily="49" charset="-122"/>
                <a:ea typeface="黑体" panose="02010609060101010101" pitchFamily="49" charset="-122"/>
              </a:rPr>
              <a:t>1719</a:t>
            </a:r>
            <a:r>
              <a:rPr lang="zh-CN" altLang="en-US" b="0" dirty="0">
                <a:solidFill>
                  <a:srgbClr val="0000CC"/>
                </a:solidFill>
                <a:latin typeface="黑体" panose="02010609060101010101" pitchFamily="49" charset="-122"/>
                <a:ea typeface="黑体" panose="02010609060101010101" pitchFamily="49" charset="-122"/>
              </a:rPr>
              <a:t>年</a:t>
            </a:r>
            <a:r>
              <a:rPr lang="en-US" altLang="zh-CN" b="0" dirty="0">
                <a:solidFill>
                  <a:srgbClr val="0000CC"/>
                </a:solidFill>
                <a:latin typeface="黑体" panose="02010609060101010101" pitchFamily="49" charset="-122"/>
                <a:ea typeface="黑体" panose="02010609060101010101" pitchFamily="49" charset="-122"/>
              </a:rPr>
              <a:t>-1720</a:t>
            </a:r>
            <a:r>
              <a:rPr lang="zh-CN" altLang="en-US" b="0" dirty="0">
                <a:solidFill>
                  <a:srgbClr val="0000CC"/>
                </a:solidFill>
                <a:latin typeface="黑体" panose="02010609060101010101" pitchFamily="49" charset="-122"/>
                <a:ea typeface="黑体" panose="02010609060101010101" pitchFamily="49" charset="-122"/>
              </a:rPr>
              <a:t>年）</a:t>
            </a:r>
            <a:endParaRPr lang="zh-CN" altLang="en-US" b="0" dirty="0">
              <a:solidFill>
                <a:srgbClr val="0000CC"/>
              </a:solidFill>
              <a:latin typeface="黑体" panose="02010609060101010101" pitchFamily="49" charset="-122"/>
              <a:ea typeface="黑体" panose="02010609060101010101" pitchFamily="49" charset="-122"/>
            </a:endParaRPr>
          </a:p>
        </p:txBody>
      </p:sp>
      <p:pic>
        <p:nvPicPr>
          <p:cNvPr id="21511" name="Picture 7" descr="熔岩流-五大连池"/>
          <p:cNvPicPr>
            <a:picLocks noChangeAspect="1"/>
          </p:cNvPicPr>
          <p:nvPr/>
        </p:nvPicPr>
        <p:blipFill>
          <a:blip r:embed="rId3">
            <a:lum bright="-6000" contrast="6000"/>
          </a:blip>
          <a:stretch>
            <a:fillRect/>
          </a:stretch>
        </p:blipFill>
        <p:spPr>
          <a:xfrm>
            <a:off x="755650" y="2725738"/>
            <a:ext cx="3503613" cy="25765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11"/>
                                        </p:tgtEl>
                                        <p:attrNameLst>
                                          <p:attrName>style.visibility</p:attrName>
                                        </p:attrNameLst>
                                      </p:cBhvr>
                                      <p:to>
                                        <p:strVal val="visible"/>
                                      </p:to>
                                    </p:set>
                                    <p:animEffect transition="in" filter="fade">
                                      <p:cBhvr>
                                        <p:cTn id="7" dur="10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Text Box 2"/>
          <p:cNvSpPr txBox="1"/>
          <p:nvPr/>
        </p:nvSpPr>
        <p:spPr>
          <a:xfrm>
            <a:off x="323850" y="320675"/>
            <a:ext cx="8147050" cy="830263"/>
          </a:xfrm>
          <a:prstGeom prst="rect">
            <a:avLst/>
          </a:prstGeom>
          <a:noFill/>
          <a:ln w="9525">
            <a:noFill/>
          </a:ln>
        </p:spPr>
        <p:txBody>
          <a:bodyPr>
            <a:spAutoFit/>
          </a:bodyPr>
          <a:p>
            <a:pPr algn="just"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国外，</a:t>
            </a:r>
            <a:r>
              <a:rPr lang="zh-CN" altLang="en-US" dirty="0">
                <a:solidFill>
                  <a:srgbClr val="000099"/>
                </a:solidFill>
                <a:latin typeface="黑体" panose="02010609060101010101" pitchFamily="49" charset="-122"/>
                <a:ea typeface="黑体" panose="02010609060101010101" pitchFamily="49" charset="-122"/>
              </a:rPr>
              <a:t>日本富士山</a:t>
            </a:r>
            <a:r>
              <a:rPr lang="zh-CN" altLang="en-US" b="0" dirty="0">
                <a:solidFill>
                  <a:srgbClr val="000099"/>
                </a:solidFill>
                <a:latin typeface="黑体" panose="02010609060101010101" pitchFamily="49" charset="-122"/>
                <a:ea typeface="黑体" panose="02010609060101010101" pitchFamily="49" charset="-122"/>
              </a:rPr>
              <a:t>，意大利</a:t>
            </a:r>
            <a:r>
              <a:rPr lang="zh-CN" altLang="en-US" dirty="0">
                <a:solidFill>
                  <a:srgbClr val="000099"/>
                </a:solidFill>
                <a:latin typeface="黑体" panose="02010609060101010101" pitchFamily="49" charset="-122"/>
                <a:ea typeface="黑体" panose="02010609060101010101" pitchFamily="49" charset="-122"/>
              </a:rPr>
              <a:t>维苏威火山</a:t>
            </a:r>
            <a:r>
              <a:rPr lang="zh-CN" altLang="en-US" b="0" dirty="0">
                <a:solidFill>
                  <a:srgbClr val="000099"/>
                </a:solidFill>
                <a:latin typeface="黑体" panose="02010609060101010101" pitchFamily="49" charset="-122"/>
                <a:ea typeface="黑体" panose="02010609060101010101" pitchFamily="49" charset="-122"/>
              </a:rPr>
              <a:t>，菲律宾菲律宾</a:t>
            </a:r>
            <a:r>
              <a:rPr lang="zh-CN" altLang="en-US" dirty="0">
                <a:solidFill>
                  <a:srgbClr val="000099"/>
                </a:solidFill>
                <a:latin typeface="黑体" panose="02010609060101010101" pitchFamily="49" charset="-122"/>
                <a:ea typeface="黑体" panose="02010609060101010101" pitchFamily="49" charset="-122"/>
              </a:rPr>
              <a:t>皮那图博火山</a:t>
            </a:r>
            <a:r>
              <a:rPr lang="zh-CN" altLang="en-US" b="0" dirty="0">
                <a:solidFill>
                  <a:srgbClr val="000099"/>
                </a:solidFill>
                <a:latin typeface="黑体" panose="02010609060101010101" pitchFamily="49" charset="-122"/>
                <a:ea typeface="黑体" panose="02010609060101010101" pitchFamily="49" charset="-122"/>
              </a:rPr>
              <a:t>，美国</a:t>
            </a:r>
            <a:r>
              <a:rPr lang="zh-CN" altLang="en-US" dirty="0">
                <a:solidFill>
                  <a:srgbClr val="000099"/>
                </a:solidFill>
                <a:latin typeface="黑体" panose="02010609060101010101" pitchFamily="49" charset="-122"/>
                <a:ea typeface="黑体" panose="02010609060101010101" pitchFamily="49" charset="-122"/>
              </a:rPr>
              <a:t>夏威夷火山</a:t>
            </a:r>
            <a:r>
              <a:rPr lang="zh-CN" altLang="en-US" b="0" dirty="0">
                <a:solidFill>
                  <a:srgbClr val="000099"/>
                </a:solidFill>
                <a:latin typeface="黑体" panose="02010609060101010101" pitchFamily="49" charset="-122"/>
                <a:ea typeface="黑体" panose="02010609060101010101" pitchFamily="49" charset="-122"/>
              </a:rPr>
              <a:t>，美国</a:t>
            </a:r>
            <a:r>
              <a:rPr lang="zh-CN" altLang="en-US" dirty="0">
                <a:solidFill>
                  <a:srgbClr val="000099"/>
                </a:solidFill>
                <a:latin typeface="黑体" panose="02010609060101010101" pitchFamily="49" charset="-122"/>
                <a:ea typeface="黑体" panose="02010609060101010101" pitchFamily="49" charset="-122"/>
              </a:rPr>
              <a:t>圣海伦斯火山。</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63491" name="Picture 3" descr="富士山(www"/>
          <p:cNvPicPr>
            <a:picLocks noChangeAspect="1"/>
          </p:cNvPicPr>
          <p:nvPr/>
        </p:nvPicPr>
        <p:blipFill>
          <a:blip r:embed="rId1"/>
          <a:srcRect/>
          <a:stretch>
            <a:fillRect/>
          </a:stretch>
        </p:blipFill>
        <p:spPr>
          <a:xfrm>
            <a:off x="106363" y="2708275"/>
            <a:ext cx="5257800" cy="3487738"/>
          </a:xfrm>
          <a:prstGeom prst="rect">
            <a:avLst/>
          </a:prstGeom>
          <a:noFill/>
          <a:ln w="9525">
            <a:noFill/>
          </a:ln>
        </p:spPr>
      </p:pic>
      <p:sp>
        <p:nvSpPr>
          <p:cNvPr id="63492" name="Text Box 5"/>
          <p:cNvSpPr txBox="1"/>
          <p:nvPr/>
        </p:nvSpPr>
        <p:spPr>
          <a:xfrm>
            <a:off x="323850" y="5795963"/>
            <a:ext cx="3743325" cy="369887"/>
          </a:xfrm>
          <a:prstGeom prst="rect">
            <a:avLst/>
          </a:prstGeom>
          <a:noFill/>
          <a:ln w="9525">
            <a:noFill/>
          </a:ln>
        </p:spPr>
        <p:txBody>
          <a:bodyPr>
            <a:spAutoFit/>
          </a:bodyPr>
          <a:p>
            <a:pPr eaLnBrk="1" hangingPunct="1">
              <a:spcBef>
                <a:spcPct val="50000"/>
              </a:spcBef>
            </a:pPr>
            <a:r>
              <a:rPr lang="zh-CN" altLang="en-US" sz="1800" b="0" dirty="0">
                <a:latin typeface="Times New Roman" panose="02020603050405020304" pitchFamily="18" charset="0"/>
                <a:ea typeface="楷体_GB2312" pitchFamily="1" charset="-122"/>
              </a:rPr>
              <a:t>日本富士山</a:t>
            </a:r>
            <a:r>
              <a:rPr lang="en-US" altLang="zh-CN" sz="1800" b="0" dirty="0">
                <a:latin typeface="Times New Roman" panose="02020603050405020304" pitchFamily="18" charset="0"/>
                <a:ea typeface="楷体_GB2312" pitchFamily="1" charset="-122"/>
              </a:rPr>
              <a:t>(1707</a:t>
            </a:r>
            <a:r>
              <a:rPr lang="zh-CN" altLang="en-US" sz="1800" b="0" dirty="0">
                <a:latin typeface="Times New Roman" panose="02020603050405020304" pitchFamily="18" charset="0"/>
                <a:ea typeface="楷体_GB2312" pitchFamily="1" charset="-122"/>
              </a:rPr>
              <a:t>年最后一次喷发</a:t>
            </a:r>
            <a:r>
              <a:rPr lang="en-US" altLang="zh-CN" sz="1800" b="0" dirty="0">
                <a:latin typeface="Times New Roman" panose="02020603050405020304" pitchFamily="18" charset="0"/>
                <a:ea typeface="楷体_GB2312" pitchFamily="1" charset="-122"/>
              </a:rPr>
              <a:t>)</a:t>
            </a:r>
            <a:endParaRPr lang="en-US" altLang="zh-CN" sz="1800" b="0" dirty="0">
              <a:latin typeface="Times New Roman" panose="02020603050405020304" pitchFamily="18" charset="0"/>
              <a:ea typeface="楷体_GB2312" pitchFamily="1" charset="-122"/>
            </a:endParaRPr>
          </a:p>
        </p:txBody>
      </p:sp>
      <p:grpSp>
        <p:nvGrpSpPr>
          <p:cNvPr id="2" name="Group 5"/>
          <p:cNvGrpSpPr/>
          <p:nvPr/>
        </p:nvGrpSpPr>
        <p:grpSpPr>
          <a:xfrm>
            <a:off x="107950" y="2495550"/>
            <a:ext cx="4975225" cy="3670300"/>
            <a:chOff x="0" y="0"/>
            <a:chExt cx="4975940" cy="3670300"/>
          </a:xfrm>
        </p:grpSpPr>
        <p:pic>
          <p:nvPicPr>
            <p:cNvPr id="63505" name="Picture 4" descr="pre-eruption view(www"/>
            <p:cNvPicPr>
              <a:picLocks noChangeAspect="1"/>
            </p:cNvPicPr>
            <p:nvPr/>
          </p:nvPicPr>
          <p:blipFill>
            <a:blip r:embed="rId2"/>
            <a:srcRect/>
            <a:stretch>
              <a:fillRect/>
            </a:stretch>
          </p:blipFill>
          <p:spPr>
            <a:xfrm>
              <a:off x="0" y="0"/>
              <a:ext cx="4975940" cy="3670300"/>
            </a:xfrm>
            <a:prstGeom prst="rect">
              <a:avLst/>
            </a:prstGeom>
            <a:noFill/>
            <a:ln w="9525">
              <a:noFill/>
            </a:ln>
          </p:spPr>
        </p:pic>
        <p:sp>
          <p:nvSpPr>
            <p:cNvPr id="63506" name="矩形 2"/>
            <p:cNvSpPr/>
            <p:nvPr/>
          </p:nvSpPr>
          <p:spPr>
            <a:xfrm>
              <a:off x="112159" y="3289820"/>
              <a:ext cx="4512774" cy="369332"/>
            </a:xfrm>
            <a:prstGeom prst="rect">
              <a:avLst/>
            </a:prstGeom>
            <a:noFill/>
            <a:ln w="9525">
              <a:noFill/>
            </a:ln>
          </p:spPr>
          <p:txBody>
            <a:bodyPr wrap="none">
              <a:spAutoFit/>
            </a:bodyPr>
            <a:p>
              <a:pPr eaLnBrk="1" hangingPunct="1">
                <a:spcBef>
                  <a:spcPct val="50000"/>
                </a:spcBef>
              </a:pPr>
              <a:r>
                <a:rPr lang="zh-CN" altLang="en-US" sz="1800" b="0" dirty="0">
                  <a:latin typeface="楷体_GB2312" pitchFamily="1" charset="-122"/>
                  <a:ea typeface="楷体_GB2312" pitchFamily="1" charset="-122"/>
                </a:rPr>
                <a:t>美国圣海伦斯火喷发</a:t>
              </a:r>
              <a:r>
                <a:rPr lang="zh-CN" altLang="en-US" sz="1800" b="0" dirty="0">
                  <a:latin typeface="Times New Roman" panose="02020603050405020304" pitchFamily="18" charset="0"/>
                  <a:ea typeface="楷体_GB2312" pitchFamily="1" charset="-122"/>
                </a:rPr>
                <a:t>（</a:t>
              </a:r>
              <a:r>
                <a:rPr lang="en-US" altLang="zh-CN" sz="1800" b="0" dirty="0">
                  <a:latin typeface="Times New Roman" panose="02020603050405020304" pitchFamily="18" charset="0"/>
                  <a:ea typeface="楷体_GB2312" pitchFamily="1" charset="-122"/>
                </a:rPr>
                <a:t>1980</a:t>
              </a:r>
              <a:r>
                <a:rPr lang="zh-CN" altLang="en-US" sz="1800" b="0" dirty="0">
                  <a:latin typeface="Times New Roman" panose="02020603050405020304" pitchFamily="18" charset="0"/>
                  <a:ea typeface="楷体_GB2312" pitchFamily="1" charset="-122"/>
                </a:rPr>
                <a:t>年 </a:t>
              </a:r>
              <a:r>
                <a:rPr lang="en-US" altLang="zh-CN" sz="1800" b="0" dirty="0">
                  <a:latin typeface="Times New Roman" panose="02020603050405020304" pitchFamily="18" charset="0"/>
                  <a:ea typeface="宋体" panose="02010600030101010101" pitchFamily="2" charset="-122"/>
                </a:rPr>
                <a:t>5</a:t>
              </a:r>
              <a:r>
                <a:rPr lang="zh-CN" altLang="en-US" sz="1800" b="0" dirty="0">
                  <a:latin typeface="Times New Roman" panose="02020603050405020304" pitchFamily="18" charset="0"/>
                  <a:ea typeface="宋体" panose="02010600030101010101" pitchFamily="2" charset="-122"/>
                </a:rPr>
                <a:t>月</a:t>
              </a:r>
              <a:r>
                <a:rPr lang="en-US" altLang="zh-CN" sz="1800" b="0" dirty="0">
                  <a:latin typeface="Times New Roman" panose="02020603050405020304" pitchFamily="18" charset="0"/>
                  <a:ea typeface="宋体" panose="02010600030101010101" pitchFamily="2" charset="-122"/>
                </a:rPr>
                <a:t>18</a:t>
              </a:r>
              <a:r>
                <a:rPr lang="zh-CN" altLang="en-US" sz="1800" b="0" dirty="0">
                  <a:latin typeface="Times New Roman" panose="02020603050405020304" pitchFamily="18" charset="0"/>
                  <a:ea typeface="宋体" panose="02010600030101010101" pitchFamily="2" charset="-122"/>
                </a:rPr>
                <a:t>日</a:t>
              </a:r>
              <a:r>
                <a:rPr lang="zh-CN" altLang="en-US" sz="1800" b="0" dirty="0">
                  <a:latin typeface="Times New Roman" panose="02020603050405020304" pitchFamily="18" charset="0"/>
                  <a:ea typeface="楷体_GB2312" pitchFamily="1" charset="-122"/>
                </a:rPr>
                <a:t>）</a:t>
              </a:r>
              <a:r>
                <a:rPr lang="zh-CN" altLang="en-US" sz="1800" b="0" dirty="0">
                  <a:latin typeface="楷体_GB2312" pitchFamily="1" charset="-122"/>
                  <a:ea typeface="楷体_GB2312" pitchFamily="1" charset="-122"/>
                </a:rPr>
                <a:t>前</a:t>
              </a:r>
              <a:endParaRPr lang="zh-CN" altLang="en-US" sz="1800" b="0" dirty="0">
                <a:latin typeface="Times New Roman" panose="02020603050405020304" pitchFamily="18" charset="0"/>
                <a:ea typeface="宋体" panose="02010600030101010101" pitchFamily="2" charset="-122"/>
              </a:endParaRPr>
            </a:p>
          </p:txBody>
        </p:sp>
      </p:grpSp>
      <p:grpSp>
        <p:nvGrpSpPr>
          <p:cNvPr id="3" name="Group 8"/>
          <p:cNvGrpSpPr/>
          <p:nvPr/>
        </p:nvGrpSpPr>
        <p:grpSpPr>
          <a:xfrm>
            <a:off x="252413" y="2420938"/>
            <a:ext cx="5526087" cy="3635375"/>
            <a:chOff x="0" y="0"/>
            <a:chExt cx="5525006" cy="3635543"/>
          </a:xfrm>
        </p:grpSpPr>
        <p:pic>
          <p:nvPicPr>
            <p:cNvPr id="63503" name="Picture 9" descr="Mount St"/>
            <p:cNvPicPr>
              <a:picLocks noChangeAspect="1"/>
            </p:cNvPicPr>
            <p:nvPr/>
          </p:nvPicPr>
          <p:blipFill>
            <a:blip r:embed="rId3">
              <a:lum contrast="12000"/>
            </a:blip>
            <a:stretch>
              <a:fillRect/>
            </a:stretch>
          </p:blipFill>
          <p:spPr>
            <a:xfrm>
              <a:off x="0" y="0"/>
              <a:ext cx="5525006" cy="3635543"/>
            </a:xfrm>
            <a:prstGeom prst="rect">
              <a:avLst/>
            </a:prstGeom>
            <a:noFill/>
            <a:ln w="9525">
              <a:noFill/>
            </a:ln>
          </p:spPr>
        </p:pic>
        <p:sp>
          <p:nvSpPr>
            <p:cNvPr id="63504" name="矩形 12"/>
            <p:cNvSpPr/>
            <p:nvPr/>
          </p:nvSpPr>
          <p:spPr>
            <a:xfrm>
              <a:off x="378917" y="3176744"/>
              <a:ext cx="4512774" cy="369332"/>
            </a:xfrm>
            <a:prstGeom prst="rect">
              <a:avLst/>
            </a:prstGeom>
            <a:noFill/>
            <a:ln w="9525">
              <a:noFill/>
            </a:ln>
          </p:spPr>
          <p:txBody>
            <a:bodyPr wrap="none">
              <a:spAutoFit/>
            </a:bodyPr>
            <a:p>
              <a:pPr eaLnBrk="1" hangingPunct="1">
                <a:spcBef>
                  <a:spcPct val="50000"/>
                </a:spcBef>
              </a:pPr>
              <a:r>
                <a:rPr lang="zh-CN" altLang="en-US" sz="1800" b="0" dirty="0">
                  <a:latin typeface="楷体_GB2312" pitchFamily="1" charset="-122"/>
                  <a:ea typeface="楷体_GB2312" pitchFamily="1" charset="-122"/>
                </a:rPr>
                <a:t>美国圣海伦斯火喷发</a:t>
              </a:r>
              <a:r>
                <a:rPr lang="zh-CN" altLang="en-US" sz="1800" b="0" dirty="0">
                  <a:latin typeface="Times New Roman" panose="02020603050405020304" pitchFamily="18" charset="0"/>
                  <a:ea typeface="楷体_GB2312" pitchFamily="1" charset="-122"/>
                </a:rPr>
                <a:t>（</a:t>
              </a:r>
              <a:r>
                <a:rPr lang="en-US" altLang="zh-CN" sz="1800" b="0" dirty="0">
                  <a:latin typeface="Times New Roman" panose="02020603050405020304" pitchFamily="18" charset="0"/>
                  <a:ea typeface="楷体_GB2312" pitchFamily="1" charset="-122"/>
                </a:rPr>
                <a:t>1980</a:t>
              </a:r>
              <a:r>
                <a:rPr lang="zh-CN" altLang="en-US" sz="1800" b="0" dirty="0">
                  <a:latin typeface="Times New Roman" panose="02020603050405020304" pitchFamily="18" charset="0"/>
                  <a:ea typeface="楷体_GB2312" pitchFamily="1" charset="-122"/>
                </a:rPr>
                <a:t>年 </a:t>
              </a:r>
              <a:r>
                <a:rPr lang="en-US" altLang="zh-CN" sz="1800" b="0" dirty="0">
                  <a:latin typeface="Times New Roman" panose="02020603050405020304" pitchFamily="18" charset="0"/>
                  <a:ea typeface="宋体" panose="02010600030101010101" pitchFamily="2" charset="-122"/>
                </a:rPr>
                <a:t>5</a:t>
              </a:r>
              <a:r>
                <a:rPr lang="zh-CN" altLang="en-US" sz="1800" b="0" dirty="0">
                  <a:latin typeface="Times New Roman" panose="02020603050405020304" pitchFamily="18" charset="0"/>
                  <a:ea typeface="宋体" panose="02010600030101010101" pitchFamily="2" charset="-122"/>
                </a:rPr>
                <a:t>月</a:t>
              </a:r>
              <a:r>
                <a:rPr lang="en-US" altLang="zh-CN" sz="1800" b="0" dirty="0">
                  <a:latin typeface="Times New Roman" panose="02020603050405020304" pitchFamily="18" charset="0"/>
                  <a:ea typeface="宋体" panose="02010600030101010101" pitchFamily="2" charset="-122"/>
                </a:rPr>
                <a:t>18</a:t>
              </a:r>
              <a:r>
                <a:rPr lang="zh-CN" altLang="en-US" sz="1800" b="0" dirty="0">
                  <a:latin typeface="Times New Roman" panose="02020603050405020304" pitchFamily="18" charset="0"/>
                  <a:ea typeface="宋体" panose="02010600030101010101" pitchFamily="2" charset="-122"/>
                </a:rPr>
                <a:t>日</a:t>
              </a:r>
              <a:r>
                <a:rPr lang="zh-CN" altLang="en-US" sz="1800" b="0" dirty="0">
                  <a:latin typeface="Times New Roman" panose="02020603050405020304" pitchFamily="18" charset="0"/>
                  <a:ea typeface="楷体_GB2312" pitchFamily="1" charset="-122"/>
                </a:rPr>
                <a:t>）中</a:t>
              </a:r>
              <a:endParaRPr lang="zh-CN" altLang="en-US" sz="1800" b="0" dirty="0">
                <a:latin typeface="Times New Roman" panose="02020603050405020304" pitchFamily="18" charset="0"/>
                <a:ea typeface="宋体" panose="02010600030101010101" pitchFamily="2" charset="-122"/>
              </a:endParaRPr>
            </a:p>
          </p:txBody>
        </p:sp>
      </p:grpSp>
      <p:grpSp>
        <p:nvGrpSpPr>
          <p:cNvPr id="4" name="Group 11"/>
          <p:cNvGrpSpPr/>
          <p:nvPr/>
        </p:nvGrpSpPr>
        <p:grpSpPr>
          <a:xfrm>
            <a:off x="468313" y="2328863"/>
            <a:ext cx="5640387" cy="3702050"/>
            <a:chOff x="0" y="0"/>
            <a:chExt cx="5640886" cy="3702235"/>
          </a:xfrm>
        </p:grpSpPr>
        <p:pic>
          <p:nvPicPr>
            <p:cNvPr id="63501" name="Picture 5" descr="after-eruption view(www"/>
            <p:cNvPicPr>
              <a:picLocks noChangeAspect="1"/>
            </p:cNvPicPr>
            <p:nvPr/>
          </p:nvPicPr>
          <p:blipFill>
            <a:blip r:embed="rId4"/>
            <a:srcRect/>
            <a:stretch>
              <a:fillRect/>
            </a:stretch>
          </p:blipFill>
          <p:spPr>
            <a:xfrm>
              <a:off x="0" y="0"/>
              <a:ext cx="5640886" cy="3702235"/>
            </a:xfrm>
            <a:prstGeom prst="rect">
              <a:avLst/>
            </a:prstGeom>
            <a:noFill/>
            <a:ln w="9525">
              <a:noFill/>
            </a:ln>
          </p:spPr>
        </p:pic>
        <p:sp>
          <p:nvSpPr>
            <p:cNvPr id="63502" name="矩形 17"/>
            <p:cNvSpPr/>
            <p:nvPr/>
          </p:nvSpPr>
          <p:spPr>
            <a:xfrm>
              <a:off x="196867" y="3260888"/>
              <a:ext cx="4513661" cy="368318"/>
            </a:xfrm>
            <a:prstGeom prst="rect">
              <a:avLst/>
            </a:prstGeom>
            <a:noFill/>
            <a:ln w="9525">
              <a:noFill/>
            </a:ln>
          </p:spPr>
          <p:txBody>
            <a:bodyPr wrap="none">
              <a:spAutoFit/>
            </a:bodyPr>
            <a:p>
              <a:pPr eaLnBrk="1" hangingPunct="1">
                <a:spcBef>
                  <a:spcPct val="50000"/>
                </a:spcBef>
              </a:pPr>
              <a:r>
                <a:rPr lang="zh-CN" altLang="en-US" sz="1800" b="0" dirty="0">
                  <a:solidFill>
                    <a:srgbClr val="E9DFC4"/>
                  </a:solidFill>
                  <a:latin typeface="楷体_GB2312" pitchFamily="1" charset="-122"/>
                  <a:ea typeface="楷体_GB2312" pitchFamily="1" charset="-122"/>
                </a:rPr>
                <a:t>美国圣海伦斯火喷发</a:t>
              </a:r>
              <a:r>
                <a:rPr lang="zh-CN" altLang="en-US" sz="1800" b="0" dirty="0">
                  <a:solidFill>
                    <a:srgbClr val="E9DFC4"/>
                  </a:solidFill>
                  <a:latin typeface="Times New Roman" panose="02020603050405020304" pitchFamily="18" charset="0"/>
                  <a:ea typeface="楷体_GB2312" pitchFamily="1" charset="-122"/>
                </a:rPr>
                <a:t>（</a:t>
              </a:r>
              <a:r>
                <a:rPr lang="en-US" altLang="zh-CN" sz="1800" b="0" dirty="0">
                  <a:solidFill>
                    <a:srgbClr val="E9DFC4"/>
                  </a:solidFill>
                  <a:latin typeface="Times New Roman" panose="02020603050405020304" pitchFamily="18" charset="0"/>
                  <a:ea typeface="楷体_GB2312" pitchFamily="1" charset="-122"/>
                </a:rPr>
                <a:t>1980</a:t>
              </a:r>
              <a:r>
                <a:rPr lang="zh-CN" altLang="en-US" sz="1800" b="0" dirty="0">
                  <a:solidFill>
                    <a:srgbClr val="E9DFC4"/>
                  </a:solidFill>
                  <a:latin typeface="Times New Roman" panose="02020603050405020304" pitchFamily="18" charset="0"/>
                  <a:ea typeface="楷体_GB2312" pitchFamily="1" charset="-122"/>
                </a:rPr>
                <a:t>年 </a:t>
              </a:r>
              <a:r>
                <a:rPr lang="en-US" altLang="zh-CN" sz="1800" b="0" dirty="0">
                  <a:solidFill>
                    <a:srgbClr val="E9DFC4"/>
                  </a:solidFill>
                  <a:latin typeface="Times New Roman" panose="02020603050405020304" pitchFamily="18" charset="0"/>
                  <a:ea typeface="宋体" panose="02010600030101010101" pitchFamily="2" charset="-122"/>
                </a:rPr>
                <a:t>5</a:t>
              </a:r>
              <a:r>
                <a:rPr lang="zh-CN" altLang="en-US" sz="1800" b="0" dirty="0">
                  <a:solidFill>
                    <a:srgbClr val="E9DFC4"/>
                  </a:solidFill>
                  <a:latin typeface="Times New Roman" panose="02020603050405020304" pitchFamily="18" charset="0"/>
                  <a:ea typeface="宋体" panose="02010600030101010101" pitchFamily="2" charset="-122"/>
                </a:rPr>
                <a:t>月</a:t>
              </a:r>
              <a:r>
                <a:rPr lang="en-US" altLang="zh-CN" sz="1800" b="0" dirty="0">
                  <a:solidFill>
                    <a:srgbClr val="E9DFC4"/>
                  </a:solidFill>
                  <a:latin typeface="Times New Roman" panose="02020603050405020304" pitchFamily="18" charset="0"/>
                  <a:ea typeface="宋体" panose="02010600030101010101" pitchFamily="2" charset="-122"/>
                </a:rPr>
                <a:t>18</a:t>
              </a:r>
              <a:r>
                <a:rPr lang="zh-CN" altLang="en-US" sz="1800" b="0" dirty="0">
                  <a:solidFill>
                    <a:srgbClr val="E9DFC4"/>
                  </a:solidFill>
                  <a:latin typeface="Times New Roman" panose="02020603050405020304" pitchFamily="18" charset="0"/>
                  <a:ea typeface="宋体" panose="02010600030101010101" pitchFamily="2" charset="-122"/>
                </a:rPr>
                <a:t>日</a:t>
              </a:r>
              <a:r>
                <a:rPr lang="zh-CN" altLang="en-US" sz="1800" b="0" dirty="0">
                  <a:solidFill>
                    <a:srgbClr val="E9DFC4"/>
                  </a:solidFill>
                  <a:latin typeface="Times New Roman" panose="02020603050405020304" pitchFamily="18" charset="0"/>
                  <a:ea typeface="楷体_GB2312" pitchFamily="1" charset="-122"/>
                </a:rPr>
                <a:t>）</a:t>
              </a:r>
              <a:r>
                <a:rPr lang="zh-CN" altLang="en-US" sz="1800" b="0" dirty="0">
                  <a:solidFill>
                    <a:srgbClr val="E9DFC4"/>
                  </a:solidFill>
                  <a:latin typeface="楷体_GB2312" pitchFamily="1" charset="-122"/>
                  <a:ea typeface="楷体_GB2312" pitchFamily="1" charset="-122"/>
                </a:rPr>
                <a:t>后</a:t>
              </a:r>
              <a:endParaRPr lang="zh-CN" altLang="en-US" sz="1800" b="0" dirty="0">
                <a:solidFill>
                  <a:srgbClr val="E9DFC4"/>
                </a:solidFill>
                <a:latin typeface="Times New Roman" panose="02020603050405020304" pitchFamily="18" charset="0"/>
                <a:ea typeface="宋体" panose="02010600030101010101" pitchFamily="2" charset="-122"/>
              </a:endParaRPr>
            </a:p>
          </p:txBody>
        </p:sp>
      </p:grpSp>
      <p:pic>
        <p:nvPicPr>
          <p:cNvPr id="63496" name="Picture 10"/>
          <p:cNvPicPr>
            <a:picLocks noChangeAspect="1"/>
          </p:cNvPicPr>
          <p:nvPr/>
        </p:nvPicPr>
        <p:blipFill>
          <a:blip r:embed="rId5"/>
          <a:stretch>
            <a:fillRect/>
          </a:stretch>
        </p:blipFill>
        <p:spPr>
          <a:xfrm>
            <a:off x="5461000" y="1622425"/>
            <a:ext cx="3517900" cy="4543425"/>
          </a:xfrm>
          <a:prstGeom prst="rect">
            <a:avLst/>
          </a:prstGeom>
          <a:noFill/>
          <a:ln w="9525">
            <a:noFill/>
          </a:ln>
        </p:spPr>
      </p:pic>
      <p:sp>
        <p:nvSpPr>
          <p:cNvPr id="63497" name="Text Box 6"/>
          <p:cNvSpPr txBox="1"/>
          <p:nvPr/>
        </p:nvSpPr>
        <p:spPr>
          <a:xfrm>
            <a:off x="5526088" y="5765800"/>
            <a:ext cx="3552825" cy="368300"/>
          </a:xfrm>
          <a:prstGeom prst="rect">
            <a:avLst/>
          </a:prstGeom>
          <a:noFill/>
          <a:ln w="9525">
            <a:noFill/>
          </a:ln>
        </p:spPr>
        <p:txBody>
          <a:bodyPr>
            <a:spAutoFit/>
          </a:bodyPr>
          <a:p>
            <a:pPr algn="ctr" eaLnBrk="1" hangingPunct="1"/>
            <a:r>
              <a:rPr lang="zh-CN" altLang="en-US" sz="1800" b="0" dirty="0">
                <a:latin typeface="Times New Roman" panose="02020603050405020304" pitchFamily="18" charset="0"/>
                <a:ea typeface="楷体_GB2312" pitchFamily="1" charset="-122"/>
              </a:rPr>
              <a:t>菲律宾皮那图博火山（</a:t>
            </a:r>
            <a:r>
              <a:rPr lang="en-US" altLang="zh-CN" sz="1800" b="0" dirty="0">
                <a:latin typeface="Times New Roman" panose="02020603050405020304" pitchFamily="18" charset="0"/>
                <a:ea typeface="楷体_GB2312" pitchFamily="1" charset="-122"/>
              </a:rPr>
              <a:t>1991</a:t>
            </a:r>
            <a:r>
              <a:rPr lang="zh-CN" altLang="en-US" sz="1800" b="0" dirty="0">
                <a:latin typeface="Times New Roman" panose="02020603050405020304" pitchFamily="18" charset="0"/>
                <a:ea typeface="楷体_GB2312" pitchFamily="1" charset="-122"/>
              </a:rPr>
              <a:t>年</a:t>
            </a:r>
            <a:r>
              <a:rPr lang="en-US" altLang="zh-CN" sz="1800" b="0" dirty="0">
                <a:latin typeface="Times New Roman" panose="02020603050405020304" pitchFamily="18" charset="0"/>
                <a:ea typeface="楷体_GB2312" pitchFamily="1" charset="-122"/>
              </a:rPr>
              <a:t>6</a:t>
            </a:r>
            <a:r>
              <a:rPr lang="zh-CN" altLang="en-US" sz="1800" b="0" dirty="0">
                <a:latin typeface="Times New Roman" panose="02020603050405020304" pitchFamily="18" charset="0"/>
                <a:ea typeface="楷体_GB2312" pitchFamily="1" charset="-122"/>
              </a:rPr>
              <a:t>月）</a:t>
            </a:r>
            <a:endParaRPr lang="zh-CN" altLang="en-US" sz="1800" b="0" dirty="0">
              <a:latin typeface="Times New Roman" panose="02020603050405020304" pitchFamily="18" charset="0"/>
              <a:ea typeface="楷体_GB2312" pitchFamily="1" charset="-122"/>
            </a:endParaRPr>
          </a:p>
        </p:txBody>
      </p:sp>
      <p:grpSp>
        <p:nvGrpSpPr>
          <p:cNvPr id="5" name="Group 16"/>
          <p:cNvGrpSpPr/>
          <p:nvPr/>
        </p:nvGrpSpPr>
        <p:grpSpPr>
          <a:xfrm>
            <a:off x="4427538" y="1958975"/>
            <a:ext cx="4457700" cy="4133850"/>
            <a:chOff x="0" y="0"/>
            <a:chExt cx="7020" cy="6510"/>
          </a:xfrm>
        </p:grpSpPr>
        <p:pic>
          <p:nvPicPr>
            <p:cNvPr id="63499" name="Picture 17"/>
            <p:cNvPicPr>
              <a:picLocks noChangeAspect="1"/>
            </p:cNvPicPr>
            <p:nvPr/>
          </p:nvPicPr>
          <p:blipFill>
            <a:blip r:embed="rId6"/>
            <a:stretch>
              <a:fillRect/>
            </a:stretch>
          </p:blipFill>
          <p:spPr>
            <a:xfrm>
              <a:off x="0" y="0"/>
              <a:ext cx="7020" cy="6510"/>
            </a:xfrm>
            <a:prstGeom prst="rect">
              <a:avLst/>
            </a:prstGeom>
            <a:noFill/>
            <a:ln w="9525">
              <a:noFill/>
            </a:ln>
          </p:spPr>
        </p:pic>
        <p:sp>
          <p:nvSpPr>
            <p:cNvPr id="63500" name="Text Box 18"/>
            <p:cNvSpPr txBox="1"/>
            <p:nvPr/>
          </p:nvSpPr>
          <p:spPr>
            <a:xfrm>
              <a:off x="4649" y="5661"/>
              <a:ext cx="2293" cy="576"/>
            </a:xfrm>
            <a:prstGeom prst="rect">
              <a:avLst/>
            </a:prstGeom>
            <a:noFill/>
            <a:ln w="9525">
              <a:noFill/>
            </a:ln>
          </p:spPr>
          <p:txBody>
            <a:bodyPr>
              <a:spAutoFit/>
            </a:bodyPr>
            <a:p>
              <a:pPr eaLnBrk="1" hangingPunct="1">
                <a:spcBef>
                  <a:spcPct val="50000"/>
                </a:spcBef>
              </a:pPr>
              <a:r>
                <a:rPr lang="zh-CN" altLang="en-US" sz="1800" b="0" dirty="0">
                  <a:latin typeface="Times New Roman" panose="02020603050405020304" pitchFamily="18" charset="0"/>
                  <a:ea typeface="黑体" panose="02010609060101010101" pitchFamily="49" charset="-122"/>
                </a:rPr>
                <a:t>夏威夷火山</a:t>
              </a:r>
              <a:endParaRPr lang="zh-CN" altLang="en-US" sz="1800" b="0" dirty="0">
                <a:latin typeface="Times New Roman" panose="02020603050405020304" pitchFamily="18" charset="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4" name="Picture 2" descr="world"/>
          <p:cNvPicPr>
            <a:picLocks noChangeAspect="1"/>
          </p:cNvPicPr>
          <p:nvPr/>
        </p:nvPicPr>
        <p:blipFill>
          <a:blip r:embed="rId1"/>
          <a:stretch>
            <a:fillRect/>
          </a:stretch>
        </p:blipFill>
        <p:spPr>
          <a:xfrm>
            <a:off x="215900" y="115888"/>
            <a:ext cx="8677275" cy="5194300"/>
          </a:xfrm>
          <a:prstGeom prst="rect">
            <a:avLst/>
          </a:prstGeom>
          <a:noFill/>
          <a:ln w="9525">
            <a:noFill/>
          </a:ln>
        </p:spPr>
      </p:pic>
      <p:sp>
        <p:nvSpPr>
          <p:cNvPr id="64515" name="Text Box 3"/>
          <p:cNvSpPr txBox="1"/>
          <p:nvPr/>
        </p:nvSpPr>
        <p:spPr>
          <a:xfrm>
            <a:off x="179388" y="5805488"/>
            <a:ext cx="2843212" cy="461962"/>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现代全球火山分布</a:t>
            </a:r>
            <a:endParaRPr lang="zh-CN" altLang="en-US" dirty="0">
              <a:solidFill>
                <a:srgbClr val="000099"/>
              </a:solidFill>
              <a:latin typeface="黑体" panose="02010609060101010101" pitchFamily="49" charset="-122"/>
              <a:ea typeface="黑体" panose="02010609060101010101" pitchFamily="49" charset="-122"/>
            </a:endParaRPr>
          </a:p>
        </p:txBody>
      </p:sp>
      <p:sp>
        <p:nvSpPr>
          <p:cNvPr id="64516" name="Text Box 2"/>
          <p:cNvSpPr txBox="1"/>
          <p:nvPr/>
        </p:nvSpPr>
        <p:spPr>
          <a:xfrm>
            <a:off x="2916238" y="5373688"/>
            <a:ext cx="5976937" cy="1341437"/>
          </a:xfrm>
          <a:prstGeom prst="rect">
            <a:avLst/>
          </a:prstGeom>
          <a:solidFill>
            <a:srgbClr val="CCFFFF">
              <a:alpha val="50195"/>
            </a:srgbClr>
          </a:solidFill>
          <a:ln w="9525">
            <a:noFill/>
          </a:ln>
        </p:spPr>
        <p:txBody>
          <a:bodyPr>
            <a:spAutoFit/>
          </a:bodyPr>
          <a:p>
            <a:pPr algn="just" eaLnBrk="1" hangingPunct="1">
              <a:spcBef>
                <a:spcPts val="600"/>
              </a:spcBef>
            </a:pPr>
            <a:r>
              <a:rPr lang="en-US" altLang="zh-CN" b="0" dirty="0">
                <a:solidFill>
                  <a:srgbClr val="000099"/>
                </a:solidFill>
                <a:latin typeface="黑体" panose="02010609060101010101" pitchFamily="49" charset="-122"/>
                <a:ea typeface="黑体" panose="02010609060101010101" pitchFamily="49" charset="-122"/>
              </a:rPr>
              <a:t>1) </a:t>
            </a:r>
            <a:r>
              <a:rPr lang="zh-CN" altLang="en-US" b="0" dirty="0">
                <a:solidFill>
                  <a:srgbClr val="000099"/>
                </a:solidFill>
                <a:latin typeface="黑体" panose="02010609060101010101" pitchFamily="49" charset="-122"/>
                <a:ea typeface="黑体" panose="02010609060101010101" pitchFamily="49" charset="-122"/>
              </a:rPr>
              <a:t>环太平洋火山带</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火环</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a:t>
            </a:r>
            <a:endParaRPr lang="zh-CN" altLang="en-US" b="0" dirty="0">
              <a:solidFill>
                <a:srgbClr val="000099"/>
              </a:solidFill>
              <a:latin typeface="黑体" panose="02010609060101010101" pitchFamily="49" charset="-122"/>
              <a:ea typeface="黑体" panose="02010609060101010101" pitchFamily="49" charset="-122"/>
            </a:endParaRPr>
          </a:p>
          <a:p>
            <a:pPr algn="just" eaLnBrk="1" hangingPunct="1">
              <a:spcBef>
                <a:spcPts val="600"/>
              </a:spcBef>
            </a:pPr>
            <a:r>
              <a:rPr lang="en-US" altLang="zh-CN" b="0" dirty="0">
                <a:solidFill>
                  <a:srgbClr val="000099"/>
                </a:solidFill>
                <a:latin typeface="黑体" panose="02010609060101010101" pitchFamily="49" charset="-122"/>
                <a:ea typeface="黑体" panose="02010609060101010101" pitchFamily="49" charset="-122"/>
              </a:rPr>
              <a:t>2) </a:t>
            </a:r>
            <a:r>
              <a:rPr lang="zh-CN" altLang="en-US" b="0" dirty="0">
                <a:solidFill>
                  <a:srgbClr val="000099"/>
                </a:solidFill>
                <a:latin typeface="黑体" panose="02010609060101010101" pitchFamily="49" charset="-122"/>
                <a:ea typeface="黑体" panose="02010609060101010101" pitchFamily="49" charset="-122"/>
              </a:rPr>
              <a:t>地中海－喜马拉雅-印度尼西亚火山带；</a:t>
            </a:r>
            <a:endParaRPr lang="zh-CN" altLang="en-US" b="0" dirty="0">
              <a:solidFill>
                <a:srgbClr val="000099"/>
              </a:solidFill>
              <a:latin typeface="黑体" panose="02010609060101010101" pitchFamily="49" charset="-122"/>
              <a:ea typeface="黑体" panose="02010609060101010101" pitchFamily="49" charset="-122"/>
            </a:endParaRPr>
          </a:p>
          <a:p>
            <a:pPr algn="just" eaLnBrk="1" hangingPunct="1">
              <a:spcBef>
                <a:spcPts val="600"/>
              </a:spcBef>
            </a:pPr>
            <a:r>
              <a:rPr lang="en-US" altLang="zh-CN" b="0" dirty="0">
                <a:solidFill>
                  <a:srgbClr val="000099"/>
                </a:solidFill>
                <a:latin typeface="黑体" panose="02010609060101010101" pitchFamily="49" charset="-122"/>
                <a:ea typeface="黑体" panose="02010609060101010101" pitchFamily="49" charset="-122"/>
              </a:rPr>
              <a:t>3) </a:t>
            </a:r>
            <a:r>
              <a:rPr lang="zh-CN" altLang="en-US" b="0" dirty="0">
                <a:solidFill>
                  <a:srgbClr val="000099"/>
                </a:solidFill>
                <a:latin typeface="黑体" panose="02010609060101010101" pitchFamily="49" charset="-122"/>
                <a:ea typeface="黑体" panose="02010609060101010101" pitchFamily="49" charset="-122"/>
              </a:rPr>
              <a:t>洋脊及大陆裂谷</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东非裂谷</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火山带。</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Text Box 2"/>
          <p:cNvSpPr txBox="1"/>
          <p:nvPr/>
        </p:nvSpPr>
        <p:spPr>
          <a:xfrm>
            <a:off x="454025" y="446088"/>
            <a:ext cx="8294688" cy="3625850"/>
          </a:xfrm>
          <a:prstGeom prst="rect">
            <a:avLst/>
          </a:prstGeom>
          <a:noFill/>
          <a:ln w="9525">
            <a:noFill/>
          </a:ln>
        </p:spPr>
        <p:txBody>
          <a:bodyPr>
            <a:spAutoFit/>
          </a:bodyPr>
          <a:p>
            <a:pPr eaLnBrk="1" hangingPunct="1">
              <a:spcAft>
                <a:spcPts val="1200"/>
              </a:spcAft>
            </a:pPr>
            <a:r>
              <a:rPr lang="zh-CN" altLang="en-US" dirty="0">
                <a:solidFill>
                  <a:srgbClr val="000099"/>
                </a:solidFill>
                <a:latin typeface="黑体" panose="02010609060101010101" pitchFamily="49" charset="-122"/>
                <a:ea typeface="黑体" panose="02010609060101010101" pitchFamily="49" charset="-122"/>
              </a:rPr>
              <a:t>四、岩浆岩的矿物成份</a:t>
            </a:r>
            <a:endParaRPr lang="zh-CN" altLang="en-US" dirty="0">
              <a:solidFill>
                <a:srgbClr val="000099"/>
              </a:solidFill>
              <a:latin typeface="黑体" panose="02010609060101010101" pitchFamily="49" charset="-122"/>
              <a:ea typeface="黑体" panose="02010609060101010101" pitchFamily="49" charset="-122"/>
            </a:endParaRPr>
          </a:p>
          <a:p>
            <a:pPr eaLnBrk="1" hangingPunct="1">
              <a:spcAft>
                <a:spcPts val="1200"/>
              </a:spcAft>
            </a:pPr>
            <a:r>
              <a:rPr lang="zh-CN" altLang="en-US" b="0" dirty="0">
                <a:solidFill>
                  <a:srgbClr val="000099"/>
                </a:solidFill>
                <a:latin typeface="黑体" panose="02010609060101010101" pitchFamily="49" charset="-122"/>
                <a:ea typeface="黑体" panose="02010609060101010101" pitchFamily="49" charset="-122"/>
              </a:rPr>
              <a:t>岩浆岩的主要造岩矿物有：石英、正长石、斜长石、似长石类、云母、角闪石、辉石和橄榄石等。</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ct val="40000"/>
              </a:spcAft>
            </a:pPr>
            <a:r>
              <a:rPr lang="zh-CN" altLang="en-US" b="0" dirty="0">
                <a:solidFill>
                  <a:srgbClr val="000099"/>
                </a:solidFill>
                <a:latin typeface="黑体" panose="02010609060101010101" pitchFamily="49" charset="-122"/>
                <a:ea typeface="黑体" panose="02010609060101010101" pitchFamily="49" charset="-122"/>
              </a:rPr>
              <a:t>岩浆岩中</a:t>
            </a:r>
            <a:r>
              <a:rPr lang="en-US" altLang="zh-CN" b="0" dirty="0">
                <a:solidFill>
                  <a:srgbClr val="000099"/>
                </a:solidFill>
                <a:latin typeface="黑体" panose="02010609060101010101" pitchFamily="49" charset="-122"/>
                <a:ea typeface="黑体" panose="02010609060101010101" pitchFamily="49" charset="-122"/>
              </a:rPr>
              <a:t>SiO</a:t>
            </a:r>
            <a:r>
              <a:rPr lang="en-US" altLang="zh-CN" b="0" baseline="-25000" dirty="0">
                <a:solidFill>
                  <a:srgbClr val="000099"/>
                </a:solidFill>
                <a:latin typeface="黑体" panose="02010609060101010101" pitchFamily="49" charset="-122"/>
                <a:ea typeface="黑体" panose="02010609060101010101" pitchFamily="49" charset="-122"/>
              </a:rPr>
              <a:t>2</a:t>
            </a:r>
            <a:r>
              <a:rPr lang="zh-CN" altLang="en-US" b="0" dirty="0">
                <a:solidFill>
                  <a:srgbClr val="000099"/>
                </a:solidFill>
                <a:latin typeface="黑体" panose="02010609060101010101" pitchFamily="49" charset="-122"/>
                <a:ea typeface="黑体" panose="02010609060101010101" pitchFamily="49" charset="-122"/>
              </a:rPr>
              <a:t>的含量与其矿物组合有十分密切的关系。</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ct val="40000"/>
              </a:spcAft>
            </a:pPr>
            <a:r>
              <a:rPr lang="en-US" altLang="zh-CN" b="0" dirty="0">
                <a:solidFill>
                  <a:srgbClr val="000099"/>
                </a:solidFill>
                <a:latin typeface="黑体" panose="02010609060101010101" pitchFamily="49" charset="-122"/>
                <a:ea typeface="黑体" panose="02010609060101010101" pitchFamily="49" charset="-122"/>
              </a:rPr>
              <a:t>SiO</a:t>
            </a:r>
            <a:r>
              <a:rPr lang="en-US" altLang="zh-CN" b="0" baseline="-25000" dirty="0">
                <a:solidFill>
                  <a:srgbClr val="000099"/>
                </a:solidFill>
                <a:latin typeface="黑体" panose="02010609060101010101" pitchFamily="49" charset="-122"/>
                <a:ea typeface="黑体" panose="02010609060101010101" pitchFamily="49" charset="-122"/>
              </a:rPr>
              <a:t>2</a:t>
            </a:r>
            <a:r>
              <a:rPr lang="zh-CN" altLang="en-US" b="0" dirty="0">
                <a:solidFill>
                  <a:srgbClr val="000099"/>
                </a:solidFill>
                <a:latin typeface="黑体" panose="02010609060101010101" pitchFamily="49" charset="-122"/>
                <a:ea typeface="黑体" panose="02010609060101010101" pitchFamily="49" charset="-122"/>
              </a:rPr>
              <a:t>含量多（比如</a:t>
            </a:r>
            <a:r>
              <a:rPr lang="en-US" altLang="zh-CN" b="0" dirty="0">
                <a:solidFill>
                  <a:srgbClr val="000099"/>
                </a:solidFill>
                <a:latin typeface="黑体" panose="02010609060101010101" pitchFamily="49" charset="-122"/>
                <a:ea typeface="黑体" panose="02010609060101010101" pitchFamily="49" charset="-122"/>
              </a:rPr>
              <a:t>&gt;65%</a:t>
            </a:r>
            <a:r>
              <a:rPr lang="zh-CN" altLang="en-US" b="0" dirty="0">
                <a:solidFill>
                  <a:srgbClr val="000099"/>
                </a:solidFill>
                <a:latin typeface="黑体" panose="02010609060101010101" pitchFamily="49" charset="-122"/>
                <a:ea typeface="黑体" panose="02010609060101010101" pitchFamily="49" charset="-122"/>
              </a:rPr>
              <a:t>）时，石英、长石等浅色矿物多，暗色矿物少；</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ct val="40000"/>
              </a:spcAft>
            </a:pPr>
            <a:r>
              <a:rPr lang="en-US" altLang="zh-CN" b="0" dirty="0">
                <a:solidFill>
                  <a:srgbClr val="000099"/>
                </a:solidFill>
                <a:latin typeface="黑体" panose="02010609060101010101" pitchFamily="49" charset="-122"/>
                <a:ea typeface="黑体" panose="02010609060101010101" pitchFamily="49" charset="-122"/>
              </a:rPr>
              <a:t>SiO</a:t>
            </a:r>
            <a:r>
              <a:rPr lang="en-US" altLang="zh-CN" b="0" baseline="-25000" dirty="0">
                <a:solidFill>
                  <a:srgbClr val="000099"/>
                </a:solidFill>
                <a:latin typeface="黑体" panose="02010609060101010101" pitchFamily="49" charset="-122"/>
                <a:ea typeface="黑体" panose="02010609060101010101" pitchFamily="49" charset="-122"/>
              </a:rPr>
              <a:t>2</a:t>
            </a:r>
            <a:r>
              <a:rPr lang="zh-CN" altLang="en-US" b="0" dirty="0">
                <a:solidFill>
                  <a:srgbClr val="000099"/>
                </a:solidFill>
                <a:latin typeface="黑体" panose="02010609060101010101" pitchFamily="49" charset="-122"/>
                <a:ea typeface="黑体" panose="02010609060101010101" pitchFamily="49" charset="-122"/>
              </a:rPr>
              <a:t>含量少</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比如</a:t>
            </a:r>
            <a:r>
              <a:rPr lang="en-US" altLang="zh-CN" b="0" dirty="0">
                <a:solidFill>
                  <a:srgbClr val="000099"/>
                </a:solidFill>
                <a:latin typeface="黑体" panose="02010609060101010101" pitchFamily="49" charset="-122"/>
                <a:ea typeface="黑体" panose="02010609060101010101" pitchFamily="49" charset="-122"/>
              </a:rPr>
              <a:t>&lt;52%)</a:t>
            </a:r>
            <a:r>
              <a:rPr lang="zh-CN" altLang="en-US" b="0" dirty="0">
                <a:solidFill>
                  <a:srgbClr val="000099"/>
                </a:solidFill>
                <a:latin typeface="黑体" panose="02010609060101010101" pitchFamily="49" charset="-122"/>
                <a:ea typeface="黑体" panose="02010609060101010101" pitchFamily="49" charset="-122"/>
              </a:rPr>
              <a:t>时，以辉石、角闪石及橄榄石等暗色矿物为主，浅色矿物就少。</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7586" name="Group 2"/>
          <p:cNvGrpSpPr/>
          <p:nvPr/>
        </p:nvGrpSpPr>
        <p:grpSpPr>
          <a:xfrm>
            <a:off x="525463" y="981075"/>
            <a:ext cx="7862887" cy="1703388"/>
            <a:chOff x="0" y="0"/>
            <a:chExt cx="7863408" cy="1703489"/>
          </a:xfrm>
        </p:grpSpPr>
        <p:sp>
          <p:nvSpPr>
            <p:cNvPr id="67590" name="矩形 1"/>
            <p:cNvSpPr/>
            <p:nvPr/>
          </p:nvSpPr>
          <p:spPr>
            <a:xfrm>
              <a:off x="0" y="0"/>
              <a:ext cx="7863408" cy="461665"/>
            </a:xfrm>
            <a:prstGeom prst="rect">
              <a:avLst/>
            </a:prstGeom>
            <a:noFill/>
            <a:ln w="9525">
              <a:noFill/>
            </a:ln>
          </p:spPr>
          <p:txBody>
            <a:bodyPr>
              <a:spAutoFit/>
            </a:bodyPr>
            <a:p>
              <a:pPr algn="ctr" eaLnBrk="1" hangingPunct="1">
                <a:spcBef>
                  <a:spcPct val="50000"/>
                </a:spcBef>
              </a:pPr>
              <a:r>
                <a:rPr lang="en-US" altLang="zh-CN" b="0" dirty="0">
                  <a:solidFill>
                    <a:srgbClr val="000099"/>
                  </a:solidFill>
                  <a:latin typeface="黑体" panose="02010609060101010101" pitchFamily="49" charset="-122"/>
                  <a:ea typeface="黑体" panose="02010609060101010101" pitchFamily="49" charset="-122"/>
                </a:rPr>
                <a:t>SiO</a:t>
              </a:r>
              <a:r>
                <a:rPr lang="en-US" altLang="zh-CN" b="0" baseline="-25000" dirty="0">
                  <a:solidFill>
                    <a:srgbClr val="000099"/>
                  </a:solidFill>
                  <a:latin typeface="黑体" panose="02010609060101010101" pitchFamily="49" charset="-122"/>
                  <a:ea typeface="黑体" panose="02010609060101010101" pitchFamily="49" charset="-122"/>
                </a:rPr>
                <a:t>2</a:t>
              </a:r>
              <a:r>
                <a:rPr lang="zh-CN" altLang="en-US" b="0" dirty="0">
                  <a:solidFill>
                    <a:srgbClr val="000099"/>
                  </a:solidFill>
                  <a:latin typeface="黑体" panose="02010609060101010101" pitchFamily="49" charset="-122"/>
                  <a:ea typeface="黑体" panose="02010609060101010101" pitchFamily="49" charset="-122"/>
                </a:rPr>
                <a:t>含量多  </a:t>
              </a:r>
              <a:r>
                <a:rPr lang="zh-CN" altLang="en-US" dirty="0">
                  <a:solidFill>
                    <a:srgbClr val="000066"/>
                  </a:solidFill>
                  <a:latin typeface="黑体" panose="02010609060101010101" pitchFamily="49" charset="-122"/>
                  <a:ea typeface="黑体" panose="02010609060101010101" pitchFamily="49" charset="-122"/>
                </a:rPr>
                <a:t>←</a:t>
              </a:r>
              <a:r>
                <a:rPr lang="en-US" altLang="x-none" dirty="0">
                  <a:solidFill>
                    <a:srgbClr val="000066"/>
                  </a:solidFill>
                  <a:latin typeface="黑体" panose="02010609060101010101" pitchFamily="49" charset="-122"/>
                  <a:ea typeface="黑体" panose="02010609060101010101" pitchFamily="49" charset="-122"/>
                </a:rPr>
                <a:t> </a:t>
              </a:r>
              <a:r>
                <a:rPr lang="zh-CN" altLang="en-US" dirty="0">
                  <a:solidFill>
                    <a:srgbClr val="000066"/>
                  </a:solidFill>
                  <a:latin typeface="黑体" panose="02010609060101010101" pitchFamily="49" charset="-122"/>
                  <a:ea typeface="黑体" panose="02010609060101010101" pitchFamily="49" charset="-122"/>
                </a:rPr>
                <a:t>－ － － － － － →</a:t>
              </a:r>
              <a:r>
                <a:rPr lang="zh-CN" altLang="en-US" b="0" dirty="0">
                  <a:solidFill>
                    <a:srgbClr val="000099"/>
                  </a:solidFill>
                  <a:latin typeface="黑体" panose="02010609060101010101" pitchFamily="49" charset="-122"/>
                  <a:ea typeface="黑体" panose="02010609060101010101" pitchFamily="49" charset="-122"/>
                </a:rPr>
                <a:t>  </a:t>
              </a:r>
              <a:r>
                <a:rPr lang="en-US" altLang="zh-CN" b="0" dirty="0">
                  <a:solidFill>
                    <a:srgbClr val="000099"/>
                  </a:solidFill>
                  <a:latin typeface="黑体" panose="02010609060101010101" pitchFamily="49" charset="-122"/>
                  <a:ea typeface="黑体" panose="02010609060101010101" pitchFamily="49" charset="-122"/>
                </a:rPr>
                <a:t>SiO</a:t>
              </a:r>
              <a:r>
                <a:rPr lang="en-US" altLang="zh-CN" b="0" baseline="-25000" dirty="0">
                  <a:solidFill>
                    <a:srgbClr val="000099"/>
                  </a:solidFill>
                  <a:latin typeface="黑体" panose="02010609060101010101" pitchFamily="49" charset="-122"/>
                  <a:ea typeface="黑体" panose="02010609060101010101" pitchFamily="49" charset="-122"/>
                </a:rPr>
                <a:t>2</a:t>
              </a:r>
              <a:r>
                <a:rPr lang="zh-CN" altLang="en-US" b="0" dirty="0">
                  <a:solidFill>
                    <a:srgbClr val="000099"/>
                  </a:solidFill>
                  <a:latin typeface="黑体" panose="02010609060101010101" pitchFamily="49" charset="-122"/>
                  <a:ea typeface="黑体" panose="02010609060101010101" pitchFamily="49" charset="-122"/>
                </a:rPr>
                <a:t>含量少</a:t>
              </a:r>
              <a:endParaRPr lang="en-US" altLang="x-none" b="0" dirty="0">
                <a:solidFill>
                  <a:srgbClr val="000099"/>
                </a:solidFill>
                <a:latin typeface="黑体" panose="02010609060101010101" pitchFamily="49" charset="-122"/>
                <a:ea typeface="黑体" panose="02010609060101010101" pitchFamily="49" charset="-122"/>
              </a:endParaRPr>
            </a:p>
          </p:txBody>
        </p:sp>
        <p:sp>
          <p:nvSpPr>
            <p:cNvPr id="67591" name="椭圆 2"/>
            <p:cNvSpPr/>
            <p:nvPr/>
          </p:nvSpPr>
          <p:spPr>
            <a:xfrm>
              <a:off x="158552" y="507831"/>
              <a:ext cx="2520280" cy="1168539"/>
            </a:xfrm>
            <a:prstGeom prst="ellipse">
              <a:avLst/>
            </a:prstGeom>
            <a:solidFill>
              <a:srgbClr val="99CCFF">
                <a:alpha val="50195"/>
              </a:srgbClr>
            </a:solidFill>
            <a:ln w="19050" cap="flat" cmpd="sng">
              <a:solidFill>
                <a:srgbClr val="000066"/>
              </a:solidFill>
              <a:prstDash val="solid"/>
              <a:headEnd type="none" w="med" len="med"/>
              <a:tailEnd type="none" w="med" len="med"/>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石英、长石等浅色矿物</a:t>
              </a:r>
              <a:endParaRPr lang="zh-CN" altLang="en-US" dirty="0">
                <a:latin typeface="Times New Roman" panose="02020603050405020304" pitchFamily="18" charset="0"/>
                <a:ea typeface="宋体" panose="02010600030101010101" pitchFamily="2" charset="-122"/>
              </a:endParaRPr>
            </a:p>
          </p:txBody>
        </p:sp>
        <p:sp>
          <p:nvSpPr>
            <p:cNvPr id="67592" name="椭圆 4"/>
            <p:cNvSpPr/>
            <p:nvPr/>
          </p:nvSpPr>
          <p:spPr>
            <a:xfrm>
              <a:off x="4147344" y="534950"/>
              <a:ext cx="3716064" cy="1168539"/>
            </a:xfrm>
            <a:prstGeom prst="ellipse">
              <a:avLst/>
            </a:prstGeom>
            <a:solidFill>
              <a:srgbClr val="99CCFF">
                <a:alpha val="50195"/>
              </a:srgbClr>
            </a:solidFill>
            <a:ln w="19050" cap="flat" cmpd="sng">
              <a:solidFill>
                <a:srgbClr val="000066"/>
              </a:solidFill>
              <a:prstDash val="solid"/>
              <a:headEnd type="none" w="med" len="med"/>
              <a:tailEnd type="none" w="med" len="med"/>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辉石、角闪石及橄榄石等暗色矿物</a:t>
              </a:r>
              <a:endParaRPr lang="zh-CN" altLang="en-US" dirty="0">
                <a:latin typeface="Times New Roman" panose="02020603050405020304" pitchFamily="18" charset="0"/>
                <a:ea typeface="宋体" panose="02010600030101010101" pitchFamily="2" charset="-122"/>
              </a:endParaRPr>
            </a:p>
          </p:txBody>
        </p:sp>
      </p:grpSp>
      <p:pic>
        <p:nvPicPr>
          <p:cNvPr id="67587" name="Picture 6" descr="岩浆岩-花岗岩granite22b"/>
          <p:cNvPicPr>
            <a:picLocks noChangeAspect="1"/>
          </p:cNvPicPr>
          <p:nvPr/>
        </p:nvPicPr>
        <p:blipFill>
          <a:blip r:embed="rId1"/>
          <a:srcRect/>
          <a:stretch>
            <a:fillRect/>
          </a:stretch>
        </p:blipFill>
        <p:spPr>
          <a:xfrm>
            <a:off x="180975" y="3584575"/>
            <a:ext cx="2735263" cy="2290763"/>
          </a:xfrm>
          <a:prstGeom prst="rect">
            <a:avLst/>
          </a:prstGeom>
          <a:noFill/>
          <a:ln w="9525">
            <a:noFill/>
          </a:ln>
        </p:spPr>
      </p:pic>
      <p:pic>
        <p:nvPicPr>
          <p:cNvPr id="67588" name="Picture 7" descr="岩浆岩-辉长岩2m"/>
          <p:cNvPicPr>
            <a:picLocks noChangeAspect="1"/>
          </p:cNvPicPr>
          <p:nvPr/>
        </p:nvPicPr>
        <p:blipFill>
          <a:blip r:embed="rId2"/>
          <a:stretch>
            <a:fillRect/>
          </a:stretch>
        </p:blipFill>
        <p:spPr>
          <a:xfrm>
            <a:off x="6065838" y="3573463"/>
            <a:ext cx="2827337" cy="2273300"/>
          </a:xfrm>
          <a:prstGeom prst="rect">
            <a:avLst/>
          </a:prstGeom>
          <a:noFill/>
          <a:ln w="9525">
            <a:noFill/>
          </a:ln>
        </p:spPr>
      </p:pic>
      <p:pic>
        <p:nvPicPr>
          <p:cNvPr id="67589" name="Picture 8" descr="1"/>
          <p:cNvPicPr>
            <a:picLocks noChangeAspect="1"/>
          </p:cNvPicPr>
          <p:nvPr/>
        </p:nvPicPr>
        <p:blipFill>
          <a:blip r:embed="rId3"/>
          <a:stretch>
            <a:fillRect/>
          </a:stretch>
        </p:blipFill>
        <p:spPr>
          <a:xfrm>
            <a:off x="3025775" y="3619500"/>
            <a:ext cx="2986088" cy="2244725"/>
          </a:xfrm>
          <a:prstGeom prst="rect">
            <a:avLst/>
          </a:prstGeom>
          <a:noFill/>
          <a:ln w="9525">
            <a:noFill/>
          </a:ln>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4" name="Picture 6" descr="basalt flows in Hawaii 2"/>
          <p:cNvPicPr>
            <a:picLocks noChangeAspect="1"/>
          </p:cNvPicPr>
          <p:nvPr/>
        </p:nvPicPr>
        <p:blipFill>
          <a:blip r:embed="rId1"/>
          <a:stretch>
            <a:fillRect/>
          </a:stretch>
        </p:blipFill>
        <p:spPr>
          <a:xfrm>
            <a:off x="0" y="0"/>
            <a:ext cx="9144000" cy="6858000"/>
          </a:xfrm>
          <a:prstGeom prst="rect">
            <a:avLst/>
          </a:prstGeom>
          <a:noFill/>
          <a:ln w="9525">
            <a:noFill/>
          </a:ln>
        </p:spPr>
      </p:pic>
      <p:sp>
        <p:nvSpPr>
          <p:cNvPr id="69635" name="Text Box 2"/>
          <p:cNvSpPr txBox="1"/>
          <p:nvPr/>
        </p:nvSpPr>
        <p:spPr>
          <a:xfrm>
            <a:off x="457200" y="533400"/>
            <a:ext cx="8002588" cy="3749675"/>
          </a:xfrm>
          <a:prstGeom prst="rect">
            <a:avLst/>
          </a:prstGeom>
          <a:solidFill>
            <a:srgbClr val="CCECFF">
              <a:alpha val="65881"/>
            </a:srgbClr>
          </a:solid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五、岩浆岩的结构和构造</a:t>
            </a:r>
            <a:endParaRPr lang="zh-CN" altLang="en-US"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dirty="0">
                <a:solidFill>
                  <a:srgbClr val="000099"/>
                </a:solidFill>
                <a:latin typeface="Times New Roman" panose="02020603050405020304" pitchFamily="18" charset="0"/>
                <a:ea typeface="黑体" panose="02010609060101010101" pitchFamily="49" charset="-122"/>
              </a:rPr>
              <a:t>岩浆岩的结构</a:t>
            </a:r>
            <a:r>
              <a:rPr lang="zh-CN" altLang="en-US" b="0" dirty="0">
                <a:solidFill>
                  <a:srgbClr val="000099"/>
                </a:solidFill>
                <a:latin typeface="Times New Roman" panose="02020603050405020304" pitchFamily="18" charset="0"/>
                <a:ea typeface="黑体" panose="02010609060101010101" pitchFamily="49" charset="-122"/>
              </a:rPr>
              <a:t>，是指岩石中矿物的颗粒大小、颗粒形态及相互关系等特征。简单地说，岩石的结构主要是指颗粒的粗细，以及颗粒粗细的均一性特征。</a:t>
            </a:r>
            <a:endParaRPr lang="zh-CN" altLang="en-US" b="0" dirty="0">
              <a:solidFill>
                <a:srgbClr val="000099"/>
              </a:solidFill>
              <a:latin typeface="Times New Roman" panose="02020603050405020304" pitchFamily="18" charset="0"/>
              <a:ea typeface="黑体" panose="02010609060101010101" pitchFamily="49" charset="-122"/>
            </a:endParaRPr>
          </a:p>
          <a:p>
            <a:pPr eaLnBrk="1" hangingPunct="1">
              <a:spcBef>
                <a:spcPct val="50000"/>
              </a:spcBef>
            </a:pPr>
            <a:endParaRPr lang="zh-CN" altLang="en-US" b="0" dirty="0">
              <a:solidFill>
                <a:srgbClr val="000099"/>
              </a:solidFill>
              <a:latin typeface="Times New Roman" panose="02020603050405020304" pitchFamily="18" charset="0"/>
              <a:ea typeface="黑体" panose="02010609060101010101" pitchFamily="49" charset="-122"/>
            </a:endParaRPr>
          </a:p>
          <a:p>
            <a:pPr eaLnBrk="1" hangingPunct="1"/>
            <a:r>
              <a:rPr lang="zh-CN" altLang="en-US" dirty="0">
                <a:solidFill>
                  <a:srgbClr val="000099"/>
                </a:solidFill>
                <a:latin typeface="Times New Roman" panose="02020603050405020304" pitchFamily="18" charset="0"/>
                <a:ea typeface="黑体" panose="02010609060101010101" pitchFamily="49" charset="-122"/>
              </a:rPr>
              <a:t>岩浆岩的构造</a:t>
            </a:r>
            <a:r>
              <a:rPr lang="zh-CN" altLang="en-US" b="0" dirty="0">
                <a:solidFill>
                  <a:srgbClr val="000099"/>
                </a:solidFill>
                <a:latin typeface="Times New Roman" panose="02020603050405020304" pitchFamily="18" charset="0"/>
                <a:ea typeface="黑体" panose="02010609060101010101" pitchFamily="49" charset="-122"/>
              </a:rPr>
              <a:t>，是指因岩石中不同矿物组分的分布与排列反映出来的宏观特征。比如不同矿物组分，是彼此均匀混杂的？还是各自集中分布于不同的条带或区域？另外，矿物的排列是杂乱的，还是具有某种方向性？</a:t>
            </a:r>
            <a:endParaRPr lang="zh-CN" altLang="en-US" b="0" dirty="0">
              <a:solidFill>
                <a:srgbClr val="000099"/>
              </a:solidFill>
              <a:latin typeface="Times New Roman" panose="02020603050405020304" pitchFamily="18" charset="0"/>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4"/>
          <p:cNvSpPr/>
          <p:nvPr/>
        </p:nvSpPr>
        <p:spPr>
          <a:xfrm>
            <a:off x="611188" y="3860800"/>
            <a:ext cx="7848600" cy="457200"/>
          </a:xfrm>
          <a:prstGeom prst="rect">
            <a:avLst/>
          </a:prstGeom>
          <a:noFill/>
          <a:ln w="9525">
            <a:noFill/>
          </a:ln>
        </p:spPr>
        <p:txBody>
          <a:bodyPr>
            <a:spAutoFit/>
          </a:bodyPr>
          <a:p>
            <a:pPr eaLnBrk="1" hangingPunct="1">
              <a:spcBef>
                <a:spcPct val="50000"/>
              </a:spcBef>
            </a:pPr>
            <a:endParaRPr lang="zh-CN" altLang="en-US" b="0" dirty="0">
              <a:solidFill>
                <a:srgbClr val="000099"/>
              </a:solidFill>
              <a:latin typeface="Times New Roman" panose="02020603050405020304" pitchFamily="18" charset="0"/>
              <a:ea typeface="黑体" panose="02010609060101010101" pitchFamily="49" charset="-122"/>
            </a:endParaRPr>
          </a:p>
        </p:txBody>
      </p:sp>
      <p:pic>
        <p:nvPicPr>
          <p:cNvPr id="71683" name="Picture 10" descr="obsidian"/>
          <p:cNvPicPr>
            <a:picLocks noChangeAspect="1"/>
          </p:cNvPicPr>
          <p:nvPr/>
        </p:nvPicPr>
        <p:blipFill>
          <a:blip r:embed="rId1"/>
          <a:srcRect/>
          <a:stretch>
            <a:fillRect/>
          </a:stretch>
        </p:blipFill>
        <p:spPr>
          <a:xfrm>
            <a:off x="0" y="0"/>
            <a:ext cx="5580063" cy="3963988"/>
          </a:xfrm>
          <a:prstGeom prst="rect">
            <a:avLst/>
          </a:prstGeom>
          <a:noFill/>
          <a:ln w="9525">
            <a:noFill/>
          </a:ln>
        </p:spPr>
      </p:pic>
      <p:sp>
        <p:nvSpPr>
          <p:cNvPr id="71684" name="Text Box 15"/>
          <p:cNvSpPr txBox="1"/>
          <p:nvPr/>
        </p:nvSpPr>
        <p:spPr>
          <a:xfrm>
            <a:off x="4498975" y="0"/>
            <a:ext cx="1081088" cy="396875"/>
          </a:xfrm>
          <a:prstGeom prst="rect">
            <a:avLst/>
          </a:prstGeom>
          <a:noFill/>
          <a:ln w="9525">
            <a:noFill/>
          </a:ln>
        </p:spPr>
        <p:txBody>
          <a:bodyPr>
            <a:spAutoFit/>
          </a:bodyPr>
          <a:p>
            <a:pPr eaLnBrk="1" hangingPunct="1">
              <a:spcBef>
                <a:spcPct val="50000"/>
              </a:spcBef>
            </a:pPr>
            <a:r>
              <a:rPr lang="zh-CN" altLang="en-US" sz="2000" b="0" dirty="0">
                <a:solidFill>
                  <a:srgbClr val="000099"/>
                </a:solidFill>
                <a:latin typeface="Times New Roman" panose="02020603050405020304" pitchFamily="18" charset="0"/>
                <a:ea typeface="黑体" panose="02010609060101010101" pitchFamily="49" charset="-122"/>
              </a:rPr>
              <a:t>极细的</a:t>
            </a:r>
            <a:endParaRPr lang="zh-CN" altLang="en-US" sz="2000" b="0" dirty="0">
              <a:solidFill>
                <a:srgbClr val="000099"/>
              </a:solidFill>
              <a:latin typeface="Times New Roman" panose="02020603050405020304" pitchFamily="18" charset="0"/>
              <a:ea typeface="黑体" panose="02010609060101010101" pitchFamily="49" charset="-122"/>
            </a:endParaRPr>
          </a:p>
        </p:txBody>
      </p:sp>
      <p:grpSp>
        <p:nvGrpSpPr>
          <p:cNvPr id="2" name="Group 5"/>
          <p:cNvGrpSpPr/>
          <p:nvPr/>
        </p:nvGrpSpPr>
        <p:grpSpPr>
          <a:xfrm>
            <a:off x="0" y="3429000"/>
            <a:ext cx="5580063" cy="3455988"/>
            <a:chOff x="0" y="0"/>
            <a:chExt cx="3515" cy="2177"/>
          </a:xfrm>
        </p:grpSpPr>
        <p:pic>
          <p:nvPicPr>
            <p:cNvPr id="71690" name="Picture 14" descr="basalt3"/>
            <p:cNvPicPr>
              <a:picLocks noChangeAspect="1"/>
            </p:cNvPicPr>
            <p:nvPr/>
          </p:nvPicPr>
          <p:blipFill>
            <a:blip r:embed="rId2"/>
            <a:srcRect/>
            <a:stretch>
              <a:fillRect/>
            </a:stretch>
          </p:blipFill>
          <p:spPr>
            <a:xfrm>
              <a:off x="0" y="0"/>
              <a:ext cx="3515" cy="2177"/>
            </a:xfrm>
            <a:prstGeom prst="rect">
              <a:avLst/>
            </a:prstGeom>
            <a:noFill/>
            <a:ln w="9525">
              <a:noFill/>
            </a:ln>
          </p:spPr>
        </p:pic>
        <p:sp>
          <p:nvSpPr>
            <p:cNvPr id="71691" name="Text Box 16"/>
            <p:cNvSpPr txBox="1"/>
            <p:nvPr/>
          </p:nvSpPr>
          <p:spPr>
            <a:xfrm>
              <a:off x="2971" y="17"/>
              <a:ext cx="454" cy="250"/>
            </a:xfrm>
            <a:prstGeom prst="rect">
              <a:avLst/>
            </a:prstGeom>
            <a:noFill/>
            <a:ln w="9525">
              <a:noFill/>
            </a:ln>
          </p:spPr>
          <p:txBody>
            <a:bodyPr>
              <a:spAutoFit/>
            </a:bodyPr>
            <a:p>
              <a:pPr eaLnBrk="1" hangingPunct="1">
                <a:spcBef>
                  <a:spcPct val="50000"/>
                </a:spcBef>
              </a:pPr>
              <a:r>
                <a:rPr lang="zh-CN" altLang="en-US" sz="2000" b="0" dirty="0">
                  <a:solidFill>
                    <a:srgbClr val="000099"/>
                  </a:solidFill>
                  <a:latin typeface="Times New Roman" panose="02020603050405020304" pitchFamily="18" charset="0"/>
                  <a:ea typeface="黑体" panose="02010609060101010101" pitchFamily="49" charset="-122"/>
                </a:rPr>
                <a:t>细的</a:t>
              </a:r>
              <a:endParaRPr lang="zh-CN" altLang="en-US" sz="2000" b="0" dirty="0">
                <a:solidFill>
                  <a:srgbClr val="000099"/>
                </a:solidFill>
                <a:latin typeface="Times New Roman" panose="02020603050405020304" pitchFamily="18" charset="0"/>
                <a:ea typeface="黑体" panose="02010609060101010101" pitchFamily="49" charset="-122"/>
              </a:endParaRPr>
            </a:p>
          </p:txBody>
        </p:sp>
      </p:grpSp>
      <p:grpSp>
        <p:nvGrpSpPr>
          <p:cNvPr id="3" name="Group 8"/>
          <p:cNvGrpSpPr/>
          <p:nvPr/>
        </p:nvGrpSpPr>
        <p:grpSpPr>
          <a:xfrm>
            <a:off x="3059113" y="1905000"/>
            <a:ext cx="6084887" cy="4476750"/>
            <a:chOff x="0" y="0"/>
            <a:chExt cx="3833" cy="2820"/>
          </a:xfrm>
        </p:grpSpPr>
        <p:pic>
          <p:nvPicPr>
            <p:cNvPr id="71688" name="Picture 5" descr="hs_8011_0"/>
            <p:cNvPicPr>
              <a:picLocks noChangeAspect="1"/>
            </p:cNvPicPr>
            <p:nvPr/>
          </p:nvPicPr>
          <p:blipFill>
            <a:blip r:embed="rId3"/>
            <a:srcRect/>
            <a:stretch>
              <a:fillRect/>
            </a:stretch>
          </p:blipFill>
          <p:spPr>
            <a:xfrm>
              <a:off x="0" y="0"/>
              <a:ext cx="3833" cy="2820"/>
            </a:xfrm>
            <a:prstGeom prst="rect">
              <a:avLst/>
            </a:prstGeom>
            <a:noFill/>
            <a:ln w="9525">
              <a:noFill/>
            </a:ln>
          </p:spPr>
        </p:pic>
        <p:sp>
          <p:nvSpPr>
            <p:cNvPr id="71689" name="Text Box 24"/>
            <p:cNvSpPr txBox="1"/>
            <p:nvPr/>
          </p:nvSpPr>
          <p:spPr>
            <a:xfrm>
              <a:off x="3311" y="45"/>
              <a:ext cx="454" cy="250"/>
            </a:xfrm>
            <a:prstGeom prst="rect">
              <a:avLst/>
            </a:prstGeom>
            <a:noFill/>
            <a:ln w="9525">
              <a:noFill/>
            </a:ln>
          </p:spPr>
          <p:txBody>
            <a:bodyPr>
              <a:spAutoFit/>
            </a:bodyPr>
            <a:p>
              <a:pPr eaLnBrk="1" hangingPunct="1">
                <a:spcBef>
                  <a:spcPct val="50000"/>
                </a:spcBef>
              </a:pPr>
              <a:r>
                <a:rPr lang="zh-CN" altLang="en-US" sz="2000" b="0" dirty="0">
                  <a:solidFill>
                    <a:srgbClr val="000099"/>
                  </a:solidFill>
                  <a:latin typeface="Times New Roman" panose="02020603050405020304" pitchFamily="18" charset="0"/>
                  <a:ea typeface="黑体" panose="02010609060101010101" pitchFamily="49" charset="-122"/>
                </a:rPr>
                <a:t>粗的</a:t>
              </a:r>
              <a:endParaRPr lang="zh-CN" altLang="en-US" sz="2000" b="0" dirty="0">
                <a:solidFill>
                  <a:srgbClr val="000099"/>
                </a:solidFill>
                <a:latin typeface="Times New Roman" panose="02020603050405020304" pitchFamily="18" charset="0"/>
                <a:ea typeface="黑体" panose="02010609060101010101" pitchFamily="49" charset="-122"/>
              </a:endParaRPr>
            </a:p>
          </p:txBody>
        </p:sp>
      </p:grpSp>
      <p:sp>
        <p:nvSpPr>
          <p:cNvPr id="71687" name="Text Box 26"/>
          <p:cNvSpPr txBox="1"/>
          <p:nvPr/>
        </p:nvSpPr>
        <p:spPr>
          <a:xfrm>
            <a:off x="6443663" y="765175"/>
            <a:ext cx="1871662" cy="1004888"/>
          </a:xfrm>
          <a:prstGeom prst="rect">
            <a:avLst/>
          </a:prstGeom>
          <a:noFill/>
          <a:ln w="9525">
            <a:noFill/>
          </a:ln>
        </p:spPr>
        <p:txBody>
          <a:bodyPr>
            <a:spAutoFit/>
          </a:bodyPr>
          <a:p>
            <a:pPr algn="ctr" eaLnBrk="1" hangingPunct="1">
              <a:spcBef>
                <a:spcPct val="50000"/>
              </a:spcBef>
            </a:pPr>
            <a:r>
              <a:rPr lang="zh-CN" altLang="en-US" b="0" dirty="0">
                <a:solidFill>
                  <a:srgbClr val="000099"/>
                </a:solidFill>
                <a:latin typeface="Times New Roman" panose="02020603050405020304" pitchFamily="18" charset="0"/>
                <a:ea typeface="黑体" panose="02010609060101010101" pitchFamily="49" charset="-122"/>
              </a:rPr>
              <a:t>颗粒的粗细</a:t>
            </a:r>
            <a:endParaRPr lang="zh-CN" altLang="en-US" b="0" dirty="0">
              <a:solidFill>
                <a:srgbClr val="000099"/>
              </a:solidFill>
              <a:latin typeface="Times New Roman" panose="02020603050405020304" pitchFamily="18" charset="0"/>
              <a:ea typeface="黑体" panose="02010609060101010101" pitchFamily="49" charset="-122"/>
            </a:endParaRPr>
          </a:p>
          <a:p>
            <a:pPr algn="ctr" eaLnBrk="1" hangingPunct="1">
              <a:spcBef>
                <a:spcPct val="50000"/>
              </a:spcBef>
            </a:pPr>
            <a:r>
              <a:rPr lang="zh-CN" altLang="en-US" b="0" dirty="0">
                <a:solidFill>
                  <a:srgbClr val="000099"/>
                </a:solidFill>
                <a:latin typeface="Times New Roman" panose="02020603050405020304" pitchFamily="18" charset="0"/>
                <a:ea typeface="黑体" panose="02010609060101010101" pitchFamily="49" charset="-122"/>
              </a:rPr>
              <a:t>（结构）</a:t>
            </a:r>
            <a:endParaRPr lang="zh-CN" altLang="en-US" b="0" dirty="0">
              <a:solidFill>
                <a:srgbClr val="000099"/>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6" name="Picture 7" descr="岩浆岩-辉绿岩Diabase2"/>
          <p:cNvPicPr>
            <a:picLocks noChangeAspect="1"/>
          </p:cNvPicPr>
          <p:nvPr/>
        </p:nvPicPr>
        <p:blipFill>
          <a:blip r:embed="rId1"/>
          <a:srcRect/>
          <a:stretch>
            <a:fillRect/>
          </a:stretch>
        </p:blipFill>
        <p:spPr>
          <a:xfrm>
            <a:off x="0" y="0"/>
            <a:ext cx="6084888" cy="4313238"/>
          </a:xfrm>
          <a:prstGeom prst="rect">
            <a:avLst/>
          </a:prstGeom>
          <a:noFill/>
          <a:ln w="9525">
            <a:noFill/>
          </a:ln>
        </p:spPr>
      </p:pic>
      <p:sp>
        <p:nvSpPr>
          <p:cNvPr id="72707" name="Text Box 6"/>
          <p:cNvSpPr txBox="1"/>
          <p:nvPr/>
        </p:nvSpPr>
        <p:spPr>
          <a:xfrm>
            <a:off x="6156325" y="981075"/>
            <a:ext cx="2736850" cy="1004888"/>
          </a:xfrm>
          <a:prstGeom prst="rect">
            <a:avLst/>
          </a:prstGeom>
          <a:noFill/>
          <a:ln w="9525">
            <a:noFill/>
          </a:ln>
        </p:spPr>
        <p:txBody>
          <a:bodyPr>
            <a:spAutoFit/>
          </a:bodyPr>
          <a:p>
            <a:pPr algn="ctr" eaLnBrk="1" hangingPunct="1">
              <a:spcBef>
                <a:spcPct val="50000"/>
              </a:spcBef>
            </a:pPr>
            <a:r>
              <a:rPr lang="zh-CN" altLang="en-US" b="0" dirty="0">
                <a:solidFill>
                  <a:srgbClr val="000099"/>
                </a:solidFill>
                <a:latin typeface="Times New Roman" panose="02020603050405020304" pitchFamily="18" charset="0"/>
                <a:ea typeface="黑体" panose="02010609060101010101" pitchFamily="49" charset="-122"/>
              </a:rPr>
              <a:t>颗粒的分布和排列</a:t>
            </a:r>
            <a:endParaRPr lang="zh-CN" altLang="en-US" b="0" dirty="0">
              <a:solidFill>
                <a:srgbClr val="000099"/>
              </a:solidFill>
              <a:latin typeface="Times New Roman" panose="02020603050405020304" pitchFamily="18" charset="0"/>
              <a:ea typeface="黑体" panose="02010609060101010101" pitchFamily="49" charset="-122"/>
            </a:endParaRPr>
          </a:p>
          <a:p>
            <a:pPr algn="ctr" eaLnBrk="1" hangingPunct="1">
              <a:spcBef>
                <a:spcPct val="50000"/>
              </a:spcBef>
            </a:pPr>
            <a:r>
              <a:rPr lang="zh-CN" altLang="en-US" b="0" dirty="0">
                <a:solidFill>
                  <a:srgbClr val="000099"/>
                </a:solidFill>
                <a:latin typeface="Times New Roman" panose="02020603050405020304" pitchFamily="18" charset="0"/>
                <a:ea typeface="黑体" panose="02010609060101010101" pitchFamily="49" charset="-122"/>
              </a:rPr>
              <a:t>（构造）</a:t>
            </a:r>
            <a:endParaRPr lang="zh-CN" altLang="en-US" b="0" dirty="0">
              <a:solidFill>
                <a:srgbClr val="000099"/>
              </a:solidFill>
              <a:latin typeface="Times New Roman" panose="02020603050405020304" pitchFamily="18" charset="0"/>
              <a:ea typeface="黑体" panose="02010609060101010101" pitchFamily="49" charset="-122"/>
            </a:endParaRPr>
          </a:p>
        </p:txBody>
      </p:sp>
      <p:sp>
        <p:nvSpPr>
          <p:cNvPr id="72708" name="Text Box 9"/>
          <p:cNvSpPr txBox="1"/>
          <p:nvPr/>
        </p:nvSpPr>
        <p:spPr>
          <a:xfrm>
            <a:off x="4789488" y="7938"/>
            <a:ext cx="1295400" cy="396875"/>
          </a:xfrm>
          <a:prstGeom prst="rect">
            <a:avLst/>
          </a:prstGeom>
          <a:noFill/>
          <a:ln w="9525">
            <a:noFill/>
          </a:ln>
        </p:spPr>
        <p:txBody>
          <a:bodyPr>
            <a:spAutoFit/>
          </a:bodyPr>
          <a:p>
            <a:pPr eaLnBrk="1" hangingPunct="1">
              <a:spcBef>
                <a:spcPct val="50000"/>
              </a:spcBef>
            </a:pPr>
            <a:r>
              <a:rPr lang="zh-CN" altLang="en-US" sz="2000" b="0" dirty="0">
                <a:solidFill>
                  <a:srgbClr val="000099"/>
                </a:solidFill>
                <a:latin typeface="Times New Roman" panose="02020603050405020304" pitchFamily="18" charset="0"/>
                <a:ea typeface="黑体" panose="02010609060101010101" pitchFamily="49" charset="-122"/>
              </a:rPr>
              <a:t>均匀分布</a:t>
            </a:r>
            <a:endParaRPr lang="zh-CN" altLang="en-US" sz="2000" b="0" dirty="0">
              <a:solidFill>
                <a:srgbClr val="000099"/>
              </a:solidFill>
              <a:latin typeface="Times New Roman" panose="02020603050405020304" pitchFamily="18" charset="0"/>
              <a:ea typeface="黑体" panose="02010609060101010101" pitchFamily="49" charset="-122"/>
            </a:endParaRPr>
          </a:p>
        </p:txBody>
      </p:sp>
      <p:grpSp>
        <p:nvGrpSpPr>
          <p:cNvPr id="2" name="Group 5"/>
          <p:cNvGrpSpPr/>
          <p:nvPr/>
        </p:nvGrpSpPr>
        <p:grpSpPr>
          <a:xfrm>
            <a:off x="0" y="3208338"/>
            <a:ext cx="6084888" cy="3649662"/>
            <a:chOff x="0" y="0"/>
            <a:chExt cx="3833" cy="2299"/>
          </a:xfrm>
        </p:grpSpPr>
        <p:pic>
          <p:nvPicPr>
            <p:cNvPr id="72713" name="Picture 12" descr="Rhyolite(www"/>
            <p:cNvPicPr>
              <a:picLocks noChangeAspect="1"/>
            </p:cNvPicPr>
            <p:nvPr/>
          </p:nvPicPr>
          <p:blipFill>
            <a:blip r:embed="rId2"/>
            <a:srcRect/>
            <a:stretch>
              <a:fillRect/>
            </a:stretch>
          </p:blipFill>
          <p:spPr>
            <a:xfrm>
              <a:off x="0" y="0"/>
              <a:ext cx="3833" cy="2299"/>
            </a:xfrm>
            <a:prstGeom prst="rect">
              <a:avLst/>
            </a:prstGeom>
            <a:noFill/>
            <a:ln w="9525">
              <a:noFill/>
            </a:ln>
          </p:spPr>
        </p:pic>
        <p:sp>
          <p:nvSpPr>
            <p:cNvPr id="72714" name="Text Box 13"/>
            <p:cNvSpPr txBox="1"/>
            <p:nvPr/>
          </p:nvSpPr>
          <p:spPr>
            <a:xfrm>
              <a:off x="3152" y="3"/>
              <a:ext cx="635" cy="250"/>
            </a:xfrm>
            <a:prstGeom prst="rect">
              <a:avLst/>
            </a:prstGeom>
            <a:noFill/>
            <a:ln w="9525">
              <a:noFill/>
            </a:ln>
          </p:spPr>
          <p:txBody>
            <a:bodyPr>
              <a:spAutoFit/>
            </a:bodyPr>
            <a:p>
              <a:pPr eaLnBrk="1" hangingPunct="1">
                <a:spcBef>
                  <a:spcPct val="50000"/>
                </a:spcBef>
              </a:pPr>
              <a:r>
                <a:rPr lang="zh-CN" altLang="en-US" sz="2000" b="0" dirty="0">
                  <a:solidFill>
                    <a:srgbClr val="000099"/>
                  </a:solidFill>
                  <a:latin typeface="Times New Roman" panose="02020603050405020304" pitchFamily="18" charset="0"/>
                  <a:ea typeface="黑体" panose="02010609060101010101" pitchFamily="49" charset="-122"/>
                </a:rPr>
                <a:t>不均匀</a:t>
              </a:r>
              <a:endParaRPr lang="zh-CN" altLang="en-US" sz="2000" b="0" dirty="0">
                <a:solidFill>
                  <a:srgbClr val="000099"/>
                </a:solidFill>
                <a:latin typeface="Times New Roman" panose="02020603050405020304" pitchFamily="18" charset="0"/>
                <a:ea typeface="黑体" panose="02010609060101010101" pitchFamily="49" charset="-122"/>
              </a:endParaRPr>
            </a:p>
          </p:txBody>
        </p:sp>
      </p:grpSp>
      <p:grpSp>
        <p:nvGrpSpPr>
          <p:cNvPr id="3" name="Group 8"/>
          <p:cNvGrpSpPr/>
          <p:nvPr/>
        </p:nvGrpSpPr>
        <p:grpSpPr>
          <a:xfrm>
            <a:off x="4500563" y="2205038"/>
            <a:ext cx="4608512" cy="4176712"/>
            <a:chOff x="0" y="0"/>
            <a:chExt cx="2903" cy="2631"/>
          </a:xfrm>
        </p:grpSpPr>
        <p:pic>
          <p:nvPicPr>
            <p:cNvPr id="72711" name="Picture 15" descr="长江石-墨梅14-13-7cm王常武收藏"/>
            <p:cNvPicPr>
              <a:picLocks noChangeAspect="1"/>
            </p:cNvPicPr>
            <p:nvPr/>
          </p:nvPicPr>
          <p:blipFill>
            <a:blip r:embed="rId3"/>
            <a:srcRect/>
            <a:stretch>
              <a:fillRect/>
            </a:stretch>
          </p:blipFill>
          <p:spPr>
            <a:xfrm>
              <a:off x="0" y="0"/>
              <a:ext cx="2903" cy="2631"/>
            </a:xfrm>
            <a:prstGeom prst="rect">
              <a:avLst/>
            </a:prstGeom>
            <a:noFill/>
            <a:ln w="9525">
              <a:noFill/>
            </a:ln>
          </p:spPr>
        </p:pic>
        <p:sp>
          <p:nvSpPr>
            <p:cNvPr id="72712" name="Text Box 16"/>
            <p:cNvSpPr txBox="1"/>
            <p:nvPr/>
          </p:nvSpPr>
          <p:spPr>
            <a:xfrm>
              <a:off x="2268" y="45"/>
              <a:ext cx="635" cy="250"/>
            </a:xfrm>
            <a:prstGeom prst="rect">
              <a:avLst/>
            </a:prstGeom>
            <a:noFill/>
            <a:ln w="9525">
              <a:noFill/>
            </a:ln>
          </p:spPr>
          <p:txBody>
            <a:bodyPr>
              <a:spAutoFit/>
            </a:bodyPr>
            <a:p>
              <a:pPr eaLnBrk="1" hangingPunct="1">
                <a:spcBef>
                  <a:spcPct val="50000"/>
                </a:spcBef>
              </a:pPr>
              <a:r>
                <a:rPr lang="zh-CN" altLang="en-US" sz="2000" b="0" dirty="0">
                  <a:solidFill>
                    <a:srgbClr val="000099"/>
                  </a:solidFill>
                  <a:latin typeface="Times New Roman" panose="02020603050405020304" pitchFamily="18" charset="0"/>
                  <a:ea typeface="黑体" panose="02010609060101010101" pitchFamily="49" charset="-122"/>
                </a:rPr>
                <a:t>不均匀</a:t>
              </a:r>
              <a:endParaRPr lang="zh-CN" altLang="en-US" sz="2000" b="0" dirty="0">
                <a:solidFill>
                  <a:srgbClr val="000099"/>
                </a:solidFill>
                <a:latin typeface="Times New Roman" panose="02020603050405020304" pitchFamily="18" charset="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30" name="Picture 6" descr="F:\Teaching\4 minerals and rocks\教学标本-岩浆岩\岩浆岩-花岗岩 (2)s.jpg"/>
          <p:cNvPicPr>
            <a:picLocks noChangeAspect="1"/>
          </p:cNvPicPr>
          <p:nvPr/>
        </p:nvPicPr>
        <p:blipFill>
          <a:blip r:embed="rId1"/>
          <a:stretch>
            <a:fillRect/>
          </a:stretch>
        </p:blipFill>
        <p:spPr>
          <a:xfrm>
            <a:off x="0" y="2924175"/>
            <a:ext cx="4419600" cy="3952875"/>
          </a:xfrm>
          <a:prstGeom prst="rect">
            <a:avLst/>
          </a:prstGeom>
          <a:noFill/>
          <a:ln w="9525">
            <a:noFill/>
          </a:ln>
        </p:spPr>
      </p:pic>
      <p:sp>
        <p:nvSpPr>
          <p:cNvPr id="73731" name="Text Box 4"/>
          <p:cNvSpPr txBox="1"/>
          <p:nvPr/>
        </p:nvSpPr>
        <p:spPr>
          <a:xfrm>
            <a:off x="323850" y="2030413"/>
            <a:ext cx="8351838" cy="830262"/>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显晶质结构</a:t>
            </a:r>
            <a:r>
              <a:rPr lang="zh-CN" altLang="en-US" b="0" dirty="0">
                <a:solidFill>
                  <a:srgbClr val="000099"/>
                </a:solidFill>
                <a:latin typeface="黑体" panose="02010609060101010101" pitchFamily="49" charset="-122"/>
                <a:ea typeface="黑体" panose="02010609060101010101" pitchFamily="49" charset="-122"/>
              </a:rPr>
              <a:t>：可以通过肉眼辨认到晶体的大小及形态，其颗粒尺寸通常在零点几毫米以上。这是深成侵入岩的典型结构。</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73732" name="Picture 5" descr="F:\Teaching\4 minerals and rocks\教学标本-岩浆岩\岩浆岩-辉长岩2s.jpg"/>
          <p:cNvPicPr>
            <a:picLocks noChangeAspect="1"/>
          </p:cNvPicPr>
          <p:nvPr/>
        </p:nvPicPr>
        <p:blipFill>
          <a:blip r:embed="rId2"/>
          <a:srcRect/>
          <a:stretch>
            <a:fillRect/>
          </a:stretch>
        </p:blipFill>
        <p:spPr>
          <a:xfrm>
            <a:off x="4283075" y="2924175"/>
            <a:ext cx="4860925" cy="3960813"/>
          </a:xfrm>
          <a:prstGeom prst="rect">
            <a:avLst/>
          </a:prstGeom>
          <a:noFill/>
          <a:ln w="9525">
            <a:noFill/>
          </a:ln>
        </p:spPr>
      </p:pic>
      <p:sp>
        <p:nvSpPr>
          <p:cNvPr id="73733" name="Text Box 8"/>
          <p:cNvSpPr txBox="1"/>
          <p:nvPr/>
        </p:nvSpPr>
        <p:spPr>
          <a:xfrm>
            <a:off x="1476375" y="6303963"/>
            <a:ext cx="6408738" cy="457200"/>
          </a:xfrm>
          <a:prstGeom prst="rect">
            <a:avLst/>
          </a:prstGeom>
          <a:solidFill>
            <a:srgbClr val="CCECFF">
              <a:alpha val="50195"/>
            </a:srgbClr>
          </a:solid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花岗岩      （标本尺寸</a:t>
            </a:r>
            <a:r>
              <a:rPr lang="en-US" altLang="zh-CN" b="0" dirty="0">
                <a:solidFill>
                  <a:srgbClr val="000099"/>
                </a:solidFill>
                <a:latin typeface="黑体" panose="02010609060101010101" pitchFamily="49" charset="-122"/>
                <a:ea typeface="黑体" panose="02010609060101010101" pitchFamily="49" charset="-122"/>
              </a:rPr>
              <a:t>7cm</a:t>
            </a:r>
            <a:r>
              <a:rPr lang="zh-CN" altLang="en-US" b="0" dirty="0">
                <a:solidFill>
                  <a:srgbClr val="000099"/>
                </a:solidFill>
                <a:latin typeface="黑体" panose="02010609060101010101" pitchFamily="49" charset="-122"/>
                <a:ea typeface="黑体" panose="02010609060101010101" pitchFamily="49" charset="-122"/>
              </a:rPr>
              <a:t>）      辉长岩</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73734" name="Text Box 2"/>
          <p:cNvSpPr txBox="1"/>
          <p:nvPr/>
        </p:nvSpPr>
        <p:spPr>
          <a:xfrm>
            <a:off x="323850" y="333375"/>
            <a:ext cx="8135938" cy="1384300"/>
          </a:xfrm>
          <a:prstGeom prst="rect">
            <a:avLst/>
          </a:prstGeom>
          <a:noFill/>
          <a:ln w="9525">
            <a:noFill/>
          </a:ln>
        </p:spPr>
        <p:txBody>
          <a:bodyPr>
            <a:spAutoFit/>
          </a:bodyPr>
          <a:p>
            <a:pPr eaLnBrk="1" hangingPunct="1">
              <a:spcBef>
                <a:spcPct val="50000"/>
              </a:spcBef>
            </a:pPr>
            <a:r>
              <a:rPr lang="zh-CN" altLang="en-US" u="sng" dirty="0">
                <a:solidFill>
                  <a:srgbClr val="000099"/>
                </a:solidFill>
                <a:latin typeface="黑体" panose="02010609060101010101" pitchFamily="49" charset="-122"/>
                <a:ea typeface="黑体" panose="02010609060101010101" pitchFamily="49" charset="-122"/>
              </a:rPr>
              <a:t>岩浆岩的结构</a:t>
            </a:r>
            <a:endParaRPr lang="zh-CN" altLang="en-US" u="sng"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dirty="0">
                <a:solidFill>
                  <a:srgbClr val="000099"/>
                </a:solidFill>
                <a:latin typeface="Times New Roman" panose="02020603050405020304" pitchFamily="18" charset="0"/>
                <a:ea typeface="黑体" panose="02010609060101010101" pitchFamily="49" charset="-122"/>
              </a:rPr>
              <a:t>岩浆岩的结构</a:t>
            </a:r>
            <a:r>
              <a:rPr lang="zh-CN" altLang="en-US" b="0" dirty="0">
                <a:solidFill>
                  <a:srgbClr val="000099"/>
                </a:solidFill>
                <a:latin typeface="Times New Roman" panose="02020603050405020304" pitchFamily="18" charset="0"/>
                <a:ea typeface="黑体" panose="02010609060101010101" pitchFamily="49" charset="-122"/>
              </a:rPr>
              <a:t>，是指岩石中矿物的颗粒大小、颗粒形态及相互关系等特征。</a:t>
            </a:r>
            <a:endParaRPr lang="zh-CN" altLang="en-US" b="0" dirty="0">
              <a:solidFill>
                <a:srgbClr val="000099"/>
              </a:solidFill>
              <a:latin typeface="Times New Roman" panose="02020603050405020304" pitchFamily="18" charset="0"/>
              <a:ea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4" name="Picture 6" descr="basalt"/>
          <p:cNvPicPr>
            <a:picLocks noChangeAspect="1"/>
          </p:cNvPicPr>
          <p:nvPr/>
        </p:nvPicPr>
        <p:blipFill>
          <a:blip r:embed="rId1"/>
          <a:srcRect/>
          <a:stretch>
            <a:fillRect/>
          </a:stretch>
        </p:blipFill>
        <p:spPr>
          <a:xfrm>
            <a:off x="4643438" y="2133600"/>
            <a:ext cx="4500562" cy="3571875"/>
          </a:xfrm>
          <a:prstGeom prst="rect">
            <a:avLst/>
          </a:prstGeom>
          <a:noFill/>
          <a:ln w="9525">
            <a:noFill/>
          </a:ln>
        </p:spPr>
      </p:pic>
      <p:sp>
        <p:nvSpPr>
          <p:cNvPr id="74755" name="Text Box 4"/>
          <p:cNvSpPr txBox="1"/>
          <p:nvPr/>
        </p:nvSpPr>
        <p:spPr>
          <a:xfrm>
            <a:off x="304800" y="242888"/>
            <a:ext cx="8588375" cy="1200150"/>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隐晶质结构</a:t>
            </a:r>
            <a:r>
              <a:rPr lang="zh-CN" altLang="en-US" b="0" dirty="0">
                <a:solidFill>
                  <a:srgbClr val="000099"/>
                </a:solidFill>
                <a:latin typeface="黑体" panose="02010609060101010101" pitchFamily="49" charset="-122"/>
                <a:ea typeface="黑体" panose="02010609060101010101" pitchFamily="49" charset="-122"/>
              </a:rPr>
              <a:t>：矿物颗粒非常细小，肉眼或放大镜下不能分辨，只有在显微镜下才能看到。例如玄武岩。这是浅成和喷出岩的典型结构。</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74756" name="Picture 2" descr="岩浆岩-辉绿岩Diabase"/>
          <p:cNvPicPr>
            <a:picLocks noChangeAspect="1"/>
          </p:cNvPicPr>
          <p:nvPr/>
        </p:nvPicPr>
        <p:blipFill>
          <a:blip r:embed="rId2"/>
          <a:srcRect/>
          <a:stretch>
            <a:fillRect/>
          </a:stretch>
        </p:blipFill>
        <p:spPr>
          <a:xfrm>
            <a:off x="0" y="2133600"/>
            <a:ext cx="4716463" cy="3554413"/>
          </a:xfrm>
          <a:prstGeom prst="rect">
            <a:avLst/>
          </a:prstGeom>
          <a:noFill/>
          <a:ln w="9525">
            <a:noFill/>
          </a:ln>
        </p:spPr>
      </p:pic>
      <p:sp>
        <p:nvSpPr>
          <p:cNvPr id="74757" name="Text Box 3"/>
          <p:cNvSpPr txBox="1"/>
          <p:nvPr/>
        </p:nvSpPr>
        <p:spPr>
          <a:xfrm>
            <a:off x="1619250" y="5876925"/>
            <a:ext cx="6121400" cy="457200"/>
          </a:xfrm>
          <a:prstGeom prst="rect">
            <a:avLst/>
          </a:prstGeom>
          <a:noFill/>
          <a:ln w="9525">
            <a:noFill/>
          </a:ln>
        </p:spPr>
        <p:txBody>
          <a:bodyPr>
            <a:spAutoFit/>
          </a:bodyPr>
          <a:p>
            <a:pPr algn="ctr" eaLnBrk="1" hangingPunct="1">
              <a:spcBef>
                <a:spcPct val="50000"/>
              </a:spcBef>
            </a:pPr>
            <a:r>
              <a:rPr lang="zh-CN" altLang="en-US" b="0" dirty="0">
                <a:solidFill>
                  <a:srgbClr val="0000CC"/>
                </a:solidFill>
                <a:latin typeface="黑体" panose="02010609060101010101" pitchFamily="49" charset="-122"/>
                <a:ea typeface="黑体" panose="02010609060101010101" pitchFamily="49" charset="-122"/>
              </a:rPr>
              <a:t>辉绿岩                   玄武岩</a:t>
            </a:r>
            <a:endParaRPr lang="zh-CN" altLang="en-US" b="0" dirty="0">
              <a:solidFill>
                <a:srgbClr val="0000CC"/>
              </a:solidFill>
              <a:latin typeface="黑体" panose="02010609060101010101" pitchFamily="49" charset="-122"/>
              <a:ea typeface="黑体" panose="02010609060101010101" pitchFamily="49" charset="-122"/>
            </a:endParaRPr>
          </a:p>
        </p:txBody>
      </p:sp>
      <p:sp>
        <p:nvSpPr>
          <p:cNvPr id="74758" name="Rectangle 7"/>
          <p:cNvSpPr/>
          <p:nvPr/>
        </p:nvSpPr>
        <p:spPr>
          <a:xfrm>
            <a:off x="6364288" y="5373688"/>
            <a:ext cx="2779712" cy="336550"/>
          </a:xfrm>
          <a:prstGeom prst="rect">
            <a:avLst/>
          </a:prstGeom>
          <a:noFill/>
          <a:ln w="9525">
            <a:noFill/>
          </a:ln>
        </p:spPr>
        <p:txBody>
          <a:bodyPr wrap="none">
            <a:spAutoFit/>
          </a:bodyPr>
          <a:p>
            <a:pPr eaLnBrk="1" hangingPunct="1">
              <a:spcBef>
                <a:spcPct val="50000"/>
              </a:spcBef>
            </a:pPr>
            <a:r>
              <a:rPr lang="en-US" altLang="zh-CN" sz="1600" b="0" i="1" dirty="0">
                <a:solidFill>
                  <a:schemeClr val="tx2"/>
                </a:solidFill>
                <a:latin typeface="Times New Roman" panose="02020603050405020304" pitchFamily="18" charset="0"/>
                <a:ea typeface="宋体" panose="02010600030101010101" pitchFamily="2" charset="-122"/>
              </a:rPr>
              <a:t>(</a:t>
            </a:r>
            <a:r>
              <a:rPr lang="zh-CN" altLang="en-US" sz="1600" b="0" i="1" dirty="0">
                <a:solidFill>
                  <a:schemeClr val="tx2"/>
                </a:solidFill>
                <a:latin typeface="Times New Roman" panose="02020603050405020304" pitchFamily="18" charset="0"/>
                <a:ea typeface="宋体" panose="02010600030101010101" pitchFamily="2" charset="-122"/>
              </a:rPr>
              <a:t>图片来自 </a:t>
            </a:r>
            <a:r>
              <a:rPr lang="en-US" altLang="zh-CN" sz="1600" b="0" i="1" dirty="0">
                <a:solidFill>
                  <a:schemeClr val="tx2"/>
                </a:solidFill>
                <a:latin typeface="Times New Roman" panose="02020603050405020304" pitchFamily="18" charset="0"/>
                <a:ea typeface="宋体" panose="02010600030101010101" pitchFamily="2" charset="-122"/>
              </a:rPr>
              <a:t>http://ed101.bu.edu</a:t>
            </a:r>
            <a:r>
              <a:rPr lang="en-US" altLang="zh-CN" sz="1600" b="0" dirty="0">
                <a:solidFill>
                  <a:schemeClr val="tx2"/>
                </a:solidFill>
                <a:latin typeface="Times New Roman" panose="02020603050405020304" pitchFamily="18" charset="0"/>
                <a:ea typeface="宋体" panose="02010600030101010101" pitchFamily="2" charset="-122"/>
              </a:rPr>
              <a:t>)</a:t>
            </a:r>
            <a:endParaRPr lang="zh-CN" altLang="en-US" sz="1600" b="0" dirty="0">
              <a:solidFill>
                <a:schemeClr val="tx2"/>
              </a:solidFill>
              <a:latin typeface="Times New Roman" panose="02020603050405020304" pitchFamily="18"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Text Box 2"/>
          <p:cNvSpPr txBox="1"/>
          <p:nvPr/>
        </p:nvSpPr>
        <p:spPr>
          <a:xfrm>
            <a:off x="496888" y="620713"/>
            <a:ext cx="8037512" cy="3444875"/>
          </a:xfrm>
          <a:prstGeom prst="rect">
            <a:avLst/>
          </a:prstGeom>
          <a:noFill/>
          <a:ln w="9525">
            <a:noFill/>
          </a:ln>
        </p:spPr>
        <p:txBody>
          <a:bodyPr>
            <a:spAutoFit/>
          </a:bodyPr>
          <a:p>
            <a:pPr algn="just" eaLnBrk="1" hangingPunct="1">
              <a:spcBef>
                <a:spcPct val="50000"/>
              </a:spcBef>
            </a:pPr>
            <a:r>
              <a:rPr lang="zh-CN" altLang="en-US" sz="2800" dirty="0">
                <a:solidFill>
                  <a:srgbClr val="000099"/>
                </a:solidFill>
                <a:latin typeface="黑体" panose="02010609060101010101" pitchFamily="49" charset="-122"/>
                <a:ea typeface="黑体" panose="02010609060101010101" pitchFamily="49" charset="-122"/>
              </a:rPr>
              <a:t>内动力地质作用</a:t>
            </a:r>
            <a:endParaRPr lang="zh-CN" altLang="en-US" sz="280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能量来自地内</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从内部作用与地壳。</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岩浆从地球深部上涌侵入地壳、喷出地表 → </a:t>
            </a:r>
            <a:r>
              <a:rPr lang="zh-CN" altLang="en-US" dirty="0">
                <a:solidFill>
                  <a:srgbClr val="000099"/>
                </a:solidFill>
                <a:latin typeface="黑体" panose="02010609060101010101" pitchFamily="49" charset="-122"/>
                <a:ea typeface="黑体" panose="02010609060101010101" pitchFamily="49" charset="-122"/>
              </a:rPr>
              <a:t>岩浆作用；</a:t>
            </a:r>
            <a:endParaRPr lang="zh-CN" altLang="en-US"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活动的岩石圈，使地壳内岩体变形、破坏 → </a:t>
            </a:r>
            <a:r>
              <a:rPr lang="zh-CN" altLang="en-US" dirty="0">
                <a:solidFill>
                  <a:srgbClr val="000099"/>
                </a:solidFill>
                <a:latin typeface="黑体" panose="02010609060101010101" pitchFamily="49" charset="-122"/>
                <a:ea typeface="黑体" panose="02010609060101010101" pitchFamily="49" charset="-122"/>
              </a:rPr>
              <a:t>地壳运动</a:t>
            </a:r>
            <a:r>
              <a:rPr lang="zh-CN" altLang="en-US" b="0" dirty="0">
                <a:solidFill>
                  <a:srgbClr val="000099"/>
                </a:solidFill>
                <a:latin typeface="黑体" panose="02010609060101010101" pitchFamily="49" charset="-122"/>
                <a:ea typeface="黑体" panose="02010609060101010101" pitchFamily="49" charset="-122"/>
              </a:rPr>
              <a:t>；</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地热、地壳运动、岩浆作用的高温、高压及化学活动性流体，作用于已形成岩体，使其成分、结构</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结晶大小）及构造（晶体的分布及排列</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发生改变 → </a:t>
            </a:r>
            <a:r>
              <a:rPr lang="zh-CN" altLang="en-US" dirty="0">
                <a:solidFill>
                  <a:srgbClr val="000099"/>
                </a:solidFill>
                <a:latin typeface="黑体" panose="02010609060101010101" pitchFamily="49" charset="-122"/>
                <a:ea typeface="黑体" panose="02010609060101010101" pitchFamily="49" charset="-122"/>
              </a:rPr>
              <a:t>变质作用。</a:t>
            </a:r>
            <a:endParaRPr lang="zh-CN" altLang="en-US"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Text Box 2"/>
          <p:cNvSpPr txBox="1"/>
          <p:nvPr/>
        </p:nvSpPr>
        <p:spPr>
          <a:xfrm>
            <a:off x="144463" y="333375"/>
            <a:ext cx="5003800" cy="1570038"/>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玻璃质结构</a:t>
            </a:r>
            <a:r>
              <a:rPr lang="zh-CN" altLang="en-US" b="0" dirty="0">
                <a:solidFill>
                  <a:srgbClr val="000099"/>
                </a:solidFill>
                <a:latin typeface="黑体" panose="02010609060101010101" pitchFamily="49" charset="-122"/>
                <a:ea typeface="黑体" panose="02010609060101010101" pitchFamily="49" charset="-122"/>
              </a:rPr>
              <a:t>：未结晶，显微镜下也看不到结晶颗粒。其宏观特征，表现为非常光滑的断面。例如黑曜岩。这是喷出岩的典型结构。</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75779" name="Text Box 4"/>
          <p:cNvSpPr txBox="1"/>
          <p:nvPr/>
        </p:nvSpPr>
        <p:spPr>
          <a:xfrm>
            <a:off x="6191250" y="5300663"/>
            <a:ext cx="2016125" cy="830262"/>
          </a:xfrm>
          <a:prstGeom prst="rect">
            <a:avLst/>
          </a:prstGeom>
          <a:noFill/>
          <a:ln w="9525">
            <a:noFill/>
          </a:ln>
        </p:spPr>
        <p:txBody>
          <a:bodyPr>
            <a:spAutoFit/>
          </a:bodyPr>
          <a:p>
            <a:pPr eaLnBrk="1" hangingPunct="1">
              <a:spcBef>
                <a:spcPct val="50000"/>
              </a:spcBef>
            </a:pPr>
            <a:r>
              <a:rPr lang="zh-CN" altLang="en-US" b="0" dirty="0">
                <a:solidFill>
                  <a:srgbClr val="0000CC"/>
                </a:solidFill>
                <a:latin typeface="黑体" panose="02010609060101010101" pitchFamily="49" charset="-122"/>
                <a:ea typeface="黑体" panose="02010609060101010101" pitchFamily="49" charset="-122"/>
              </a:rPr>
              <a:t>玻璃质结构（黑曜岩）</a:t>
            </a:r>
            <a:endParaRPr lang="zh-CN" altLang="en-US" b="0" dirty="0">
              <a:solidFill>
                <a:srgbClr val="0000CC"/>
              </a:solidFill>
              <a:latin typeface="黑体" panose="02010609060101010101" pitchFamily="49" charset="-122"/>
              <a:ea typeface="黑体" panose="02010609060101010101" pitchFamily="49" charset="-122"/>
            </a:endParaRPr>
          </a:p>
        </p:txBody>
      </p:sp>
      <p:pic>
        <p:nvPicPr>
          <p:cNvPr id="75780" name="Picture 7" descr="A lump of black obsidian (www"/>
          <p:cNvPicPr>
            <a:picLocks noChangeAspect="1"/>
          </p:cNvPicPr>
          <p:nvPr/>
        </p:nvPicPr>
        <p:blipFill>
          <a:blip r:embed="rId1"/>
          <a:srcRect/>
          <a:stretch>
            <a:fillRect/>
          </a:stretch>
        </p:blipFill>
        <p:spPr>
          <a:xfrm>
            <a:off x="5254625" y="0"/>
            <a:ext cx="3889375" cy="4149725"/>
          </a:xfrm>
          <a:prstGeom prst="rect">
            <a:avLst/>
          </a:prstGeom>
          <a:noFill/>
          <a:ln w="9525">
            <a:noFill/>
          </a:ln>
        </p:spPr>
      </p:pic>
      <p:pic>
        <p:nvPicPr>
          <p:cNvPr id="75781" name="Picture 5" descr="岩浆岩-黑曜岩Obsidian2"/>
          <p:cNvPicPr>
            <a:picLocks noChangeAspect="1"/>
          </p:cNvPicPr>
          <p:nvPr/>
        </p:nvPicPr>
        <p:blipFill>
          <a:blip r:embed="rId2"/>
          <a:stretch>
            <a:fillRect/>
          </a:stretch>
        </p:blipFill>
        <p:spPr>
          <a:xfrm>
            <a:off x="0" y="2365375"/>
            <a:ext cx="5508625" cy="449262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2" name="Picture 2" descr="http://bbs.yznews.com.cn/bbs/attachments/stone2/08.jpg"/>
          <p:cNvPicPr>
            <a:picLocks noChangeAspect="1"/>
          </p:cNvPicPr>
          <p:nvPr/>
        </p:nvPicPr>
        <p:blipFill>
          <a:blip r:embed="rId1"/>
          <a:srcRect/>
          <a:stretch>
            <a:fillRect/>
          </a:stretch>
        </p:blipFill>
        <p:spPr>
          <a:xfrm>
            <a:off x="0" y="2298700"/>
            <a:ext cx="6272213" cy="4498975"/>
          </a:xfrm>
          <a:prstGeom prst="rect">
            <a:avLst/>
          </a:prstGeom>
          <a:noFill/>
          <a:ln w="9525">
            <a:noFill/>
          </a:ln>
        </p:spPr>
      </p:pic>
      <p:sp>
        <p:nvSpPr>
          <p:cNvPr id="76803" name="Text Box 5"/>
          <p:cNvSpPr txBox="1"/>
          <p:nvPr/>
        </p:nvSpPr>
        <p:spPr>
          <a:xfrm>
            <a:off x="395288" y="260350"/>
            <a:ext cx="8312150" cy="2492375"/>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斑状结构</a:t>
            </a:r>
            <a:r>
              <a:rPr lang="zh-CN" altLang="en-US" b="0" dirty="0">
                <a:solidFill>
                  <a:srgbClr val="000099"/>
                </a:solidFill>
                <a:latin typeface="黑体" panose="02010609060101010101" pitchFamily="49" charset="-122"/>
                <a:ea typeface="黑体" panose="02010609060101010101" pitchFamily="49" charset="-122"/>
              </a:rPr>
              <a:t>：部分晶体结晶较大（几毫米），肉眼可以辨认，而另一部分却结晶很小甚至完全没有结晶，为隐晶质或玻璃质，呈现一种颗粒大小不均匀的结晶特征。其中较大晶体称为斑晶，较细部分（隐晶质或玻璃质者）称为基质。这是浅成和喷出岩的典型结构。</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endParaRPr lang="zh-CN" altLang="en-US" b="0" dirty="0">
              <a:solidFill>
                <a:srgbClr val="000099"/>
              </a:solidFill>
              <a:latin typeface="黑体" panose="02010609060101010101" pitchFamily="49" charset="-122"/>
              <a:ea typeface="黑体" panose="02010609060101010101" pitchFamily="49" charset="-122"/>
            </a:endParaRPr>
          </a:p>
        </p:txBody>
      </p:sp>
      <p:grpSp>
        <p:nvGrpSpPr>
          <p:cNvPr id="2" name="Group 4"/>
          <p:cNvGrpSpPr/>
          <p:nvPr/>
        </p:nvGrpSpPr>
        <p:grpSpPr>
          <a:xfrm>
            <a:off x="3048000" y="2298700"/>
            <a:ext cx="6096000" cy="4514850"/>
            <a:chOff x="0" y="0"/>
            <a:chExt cx="6096000" cy="4514850"/>
          </a:xfrm>
        </p:grpSpPr>
        <p:pic>
          <p:nvPicPr>
            <p:cNvPr id="76807" name="Picture 2" descr="http://skywalker.cochise.edu/wellerr/rocks/igrx/6irx-andesite-porphyritic-flat1.jpg"/>
            <p:cNvPicPr>
              <a:picLocks noChangeAspect="1"/>
            </p:cNvPicPr>
            <p:nvPr/>
          </p:nvPicPr>
          <p:blipFill>
            <a:blip r:embed="rId2"/>
            <a:stretch>
              <a:fillRect/>
            </a:stretch>
          </p:blipFill>
          <p:spPr>
            <a:xfrm>
              <a:off x="0" y="0"/>
              <a:ext cx="6096000" cy="4514850"/>
            </a:xfrm>
            <a:prstGeom prst="rect">
              <a:avLst/>
            </a:prstGeom>
            <a:noFill/>
            <a:ln w="9525">
              <a:noFill/>
            </a:ln>
          </p:spPr>
        </p:pic>
        <p:sp>
          <p:nvSpPr>
            <p:cNvPr id="76808" name="圆角矩形标注 18"/>
            <p:cNvSpPr/>
            <p:nvPr/>
          </p:nvSpPr>
          <p:spPr>
            <a:xfrm>
              <a:off x="4418388" y="28136"/>
              <a:ext cx="720080" cy="432048"/>
            </a:xfrm>
            <a:prstGeom prst="wedgeRoundRectCallout">
              <a:avLst>
                <a:gd name="adj1" fmla="val -143306"/>
                <a:gd name="adj2" fmla="val 177856"/>
                <a:gd name="adj3" fmla="val 16667"/>
              </a:avLst>
            </a:prstGeom>
            <a:solidFill>
              <a:srgbClr val="CCFFFF">
                <a:alpha val="70195"/>
              </a:srgbClr>
            </a:solidFill>
            <a:ln w="9525" cap="flat" cmpd="sng">
              <a:solidFill>
                <a:schemeClr val="tx1"/>
              </a:solidFill>
              <a:prstDash val="solid"/>
              <a:miter/>
              <a:headEnd type="none" w="med" len="med"/>
              <a:tailEnd type="none" w="med" len="med"/>
            </a:ln>
          </p:spPr>
          <p:txBody>
            <a:bodyPr wrap="none"/>
            <a:p>
              <a:pPr eaLnBrk="1" hangingPunct="1"/>
              <a:r>
                <a:rPr lang="zh-CN" altLang="en-US" sz="2000" b="0" dirty="0">
                  <a:solidFill>
                    <a:srgbClr val="0000CC"/>
                  </a:solidFill>
                  <a:latin typeface="Times New Roman" panose="02020603050405020304" pitchFamily="18" charset="0"/>
                  <a:ea typeface="楷体_GB2312" pitchFamily="1" charset="-122"/>
                </a:rPr>
                <a:t>基质</a:t>
              </a:r>
              <a:endParaRPr lang="zh-CN" altLang="en-US" sz="2000" b="0" dirty="0">
                <a:solidFill>
                  <a:srgbClr val="0000CC"/>
                </a:solidFill>
                <a:latin typeface="Times New Roman" panose="02020603050405020304" pitchFamily="18" charset="0"/>
                <a:ea typeface="楷体_GB2312" pitchFamily="1" charset="-122"/>
              </a:endParaRPr>
            </a:p>
          </p:txBody>
        </p:sp>
        <p:sp>
          <p:nvSpPr>
            <p:cNvPr id="76809" name="圆角矩形标注 16"/>
            <p:cNvSpPr/>
            <p:nvPr/>
          </p:nvSpPr>
          <p:spPr>
            <a:xfrm>
              <a:off x="5326356" y="20478"/>
              <a:ext cx="720080" cy="432048"/>
            </a:xfrm>
            <a:prstGeom prst="wedgeRoundRectCallout">
              <a:avLst>
                <a:gd name="adj1" fmla="val -162843"/>
                <a:gd name="adj2" fmla="val 190880"/>
                <a:gd name="adj3" fmla="val 16667"/>
              </a:avLst>
            </a:prstGeom>
            <a:solidFill>
              <a:srgbClr val="CCFFFF">
                <a:alpha val="70195"/>
              </a:srgbClr>
            </a:solidFill>
            <a:ln w="9525" cap="flat" cmpd="sng">
              <a:solidFill>
                <a:schemeClr val="tx1"/>
              </a:solidFill>
              <a:prstDash val="solid"/>
              <a:miter/>
              <a:headEnd type="none" w="med" len="med"/>
              <a:tailEnd type="none" w="med" len="med"/>
            </a:ln>
          </p:spPr>
          <p:txBody>
            <a:bodyPr wrap="none"/>
            <a:p>
              <a:pPr eaLnBrk="1" hangingPunct="1"/>
              <a:r>
                <a:rPr lang="zh-CN" altLang="en-US" sz="2000" b="0" dirty="0">
                  <a:solidFill>
                    <a:srgbClr val="0000CC"/>
                  </a:solidFill>
                  <a:latin typeface="Times New Roman" panose="02020603050405020304" pitchFamily="18" charset="0"/>
                  <a:ea typeface="楷体_GB2312" pitchFamily="1" charset="-122"/>
                </a:rPr>
                <a:t>斑晶</a:t>
              </a:r>
              <a:endParaRPr lang="zh-CN" altLang="en-US" sz="2000" b="0" dirty="0">
                <a:solidFill>
                  <a:srgbClr val="0000CC"/>
                </a:solidFill>
                <a:latin typeface="Times New Roman" panose="02020603050405020304" pitchFamily="18" charset="0"/>
                <a:ea typeface="楷体_GB2312" pitchFamily="1" charset="-122"/>
              </a:endParaRPr>
            </a:p>
          </p:txBody>
        </p:sp>
      </p:grpSp>
      <p:sp>
        <p:nvSpPr>
          <p:cNvPr id="76805" name="圆角矩形标注 20"/>
          <p:cNvSpPr/>
          <p:nvPr/>
        </p:nvSpPr>
        <p:spPr>
          <a:xfrm>
            <a:off x="395288" y="2370138"/>
            <a:ext cx="720725" cy="431800"/>
          </a:xfrm>
          <a:prstGeom prst="wedgeRoundRectCallout">
            <a:avLst>
              <a:gd name="adj1" fmla="val 100407"/>
              <a:gd name="adj2" fmla="val 220727"/>
              <a:gd name="adj3" fmla="val 16667"/>
            </a:avLst>
          </a:prstGeom>
          <a:solidFill>
            <a:srgbClr val="CCFFFF">
              <a:alpha val="70195"/>
            </a:srgbClr>
          </a:solidFill>
          <a:ln w="9525" cap="flat" cmpd="sng">
            <a:solidFill>
              <a:schemeClr val="tx1"/>
            </a:solidFill>
            <a:prstDash val="solid"/>
            <a:miter/>
            <a:headEnd type="none" w="med" len="med"/>
            <a:tailEnd type="none" w="med" len="med"/>
          </a:ln>
        </p:spPr>
        <p:txBody>
          <a:bodyPr wrap="none"/>
          <a:p>
            <a:pPr eaLnBrk="1" hangingPunct="1"/>
            <a:r>
              <a:rPr lang="zh-CN" altLang="en-US" sz="2000" b="0" dirty="0">
                <a:solidFill>
                  <a:srgbClr val="0000CC"/>
                </a:solidFill>
                <a:latin typeface="Times New Roman" panose="02020603050405020304" pitchFamily="18" charset="0"/>
                <a:ea typeface="楷体_GB2312" pitchFamily="1" charset="-122"/>
              </a:rPr>
              <a:t>基质</a:t>
            </a:r>
            <a:endParaRPr lang="zh-CN" altLang="en-US" sz="2000" b="0" dirty="0">
              <a:solidFill>
                <a:srgbClr val="0000CC"/>
              </a:solidFill>
              <a:latin typeface="Times New Roman" panose="02020603050405020304" pitchFamily="18" charset="0"/>
              <a:ea typeface="楷体_GB2312" pitchFamily="1" charset="-122"/>
            </a:endParaRPr>
          </a:p>
        </p:txBody>
      </p:sp>
      <p:sp>
        <p:nvSpPr>
          <p:cNvPr id="76806" name="圆角矩形标注 21"/>
          <p:cNvSpPr/>
          <p:nvPr/>
        </p:nvSpPr>
        <p:spPr>
          <a:xfrm>
            <a:off x="1258888" y="2370138"/>
            <a:ext cx="720725" cy="431800"/>
          </a:xfrm>
          <a:prstGeom prst="wedgeRoundRectCallout">
            <a:avLst>
              <a:gd name="adj1" fmla="val 125644"/>
              <a:gd name="adj2" fmla="val 334148"/>
              <a:gd name="adj3" fmla="val 16667"/>
            </a:avLst>
          </a:prstGeom>
          <a:solidFill>
            <a:srgbClr val="CCFFFF">
              <a:alpha val="70195"/>
            </a:srgbClr>
          </a:solidFill>
          <a:ln w="9525" cap="flat" cmpd="sng">
            <a:solidFill>
              <a:schemeClr val="tx1"/>
            </a:solidFill>
            <a:prstDash val="solid"/>
            <a:miter/>
            <a:headEnd type="none" w="med" len="med"/>
            <a:tailEnd type="none" w="med" len="med"/>
          </a:ln>
        </p:spPr>
        <p:txBody>
          <a:bodyPr wrap="none"/>
          <a:p>
            <a:pPr eaLnBrk="1" hangingPunct="1"/>
            <a:r>
              <a:rPr lang="zh-CN" altLang="en-US" sz="2000" b="0" dirty="0">
                <a:solidFill>
                  <a:srgbClr val="0000CC"/>
                </a:solidFill>
                <a:latin typeface="Times New Roman" panose="02020603050405020304" pitchFamily="18" charset="0"/>
                <a:ea typeface="楷体_GB2312" pitchFamily="1" charset="-122"/>
              </a:rPr>
              <a:t>斑晶</a:t>
            </a:r>
            <a:endParaRPr lang="zh-CN" altLang="en-US" sz="2000" b="0" dirty="0">
              <a:solidFill>
                <a:srgbClr val="0000CC"/>
              </a:solidFill>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Text Box 2"/>
          <p:cNvSpPr txBox="1"/>
          <p:nvPr/>
        </p:nvSpPr>
        <p:spPr>
          <a:xfrm>
            <a:off x="395288" y="260350"/>
            <a:ext cx="8208962" cy="1370013"/>
          </a:xfrm>
          <a:prstGeom prst="rect">
            <a:avLst/>
          </a:prstGeom>
          <a:noFill/>
          <a:ln w="9525">
            <a:noFill/>
          </a:ln>
        </p:spPr>
        <p:txBody>
          <a:bodyPr>
            <a:spAutoFit/>
          </a:bodyPr>
          <a:p>
            <a:pPr eaLnBrk="1" hangingPunct="1">
              <a:spcBef>
                <a:spcPct val="50000"/>
              </a:spcBef>
            </a:pPr>
            <a:r>
              <a:rPr lang="zh-CN" altLang="en-US" u="sng" dirty="0">
                <a:solidFill>
                  <a:srgbClr val="000099"/>
                </a:solidFill>
                <a:latin typeface="黑体" panose="02010609060101010101" pitchFamily="49" charset="-122"/>
                <a:ea typeface="黑体" panose="02010609060101010101" pitchFamily="49" charset="-122"/>
              </a:rPr>
              <a:t>岩浆岩的构造</a:t>
            </a:r>
            <a:endParaRPr lang="zh-CN" altLang="en-US" b="0" u="sng"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dirty="0">
                <a:solidFill>
                  <a:srgbClr val="000099"/>
                </a:solidFill>
                <a:latin typeface="Times New Roman" panose="02020603050405020304" pitchFamily="18" charset="0"/>
                <a:ea typeface="黑体" panose="02010609060101010101" pitchFamily="49" charset="-122"/>
              </a:rPr>
              <a:t>岩浆岩的构造</a:t>
            </a:r>
            <a:r>
              <a:rPr lang="zh-CN" altLang="en-US" b="0" dirty="0">
                <a:solidFill>
                  <a:srgbClr val="000099"/>
                </a:solidFill>
                <a:latin typeface="Times New Roman" panose="02020603050405020304" pitchFamily="18" charset="0"/>
                <a:ea typeface="黑体" panose="02010609060101010101" pitchFamily="49" charset="-122"/>
              </a:rPr>
              <a:t>，是指岩石中不同矿物组分的分布与排列反映出来的宏观特征。</a:t>
            </a:r>
            <a:endParaRPr lang="zh-CN" altLang="en-US" b="0" dirty="0">
              <a:solidFill>
                <a:srgbClr val="000099"/>
              </a:solidFill>
              <a:latin typeface="Times New Roman" panose="02020603050405020304" pitchFamily="18" charset="0"/>
              <a:ea typeface="黑体" panose="02010609060101010101" pitchFamily="49" charset="-122"/>
            </a:endParaRPr>
          </a:p>
        </p:txBody>
      </p:sp>
      <p:grpSp>
        <p:nvGrpSpPr>
          <p:cNvPr id="2" name="Group 3"/>
          <p:cNvGrpSpPr/>
          <p:nvPr/>
        </p:nvGrpSpPr>
        <p:grpSpPr>
          <a:xfrm>
            <a:off x="395288" y="1916113"/>
            <a:ext cx="8280400" cy="4627562"/>
            <a:chOff x="0" y="0"/>
            <a:chExt cx="8280920" cy="4626515"/>
          </a:xfrm>
        </p:grpSpPr>
        <p:sp>
          <p:nvSpPr>
            <p:cNvPr id="77828" name="Text Box 2"/>
            <p:cNvSpPr txBox="1"/>
            <p:nvPr/>
          </p:nvSpPr>
          <p:spPr>
            <a:xfrm>
              <a:off x="0" y="0"/>
              <a:ext cx="8280920" cy="1200329"/>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块状构造</a:t>
              </a:r>
              <a:r>
                <a:rPr lang="zh-CN" altLang="en-US" b="0" dirty="0">
                  <a:solidFill>
                    <a:srgbClr val="000099"/>
                  </a:solidFill>
                  <a:latin typeface="黑体" panose="02010609060101010101" pitchFamily="49" charset="-122"/>
                  <a:ea typeface="黑体" panose="02010609060101010101" pitchFamily="49" charset="-122"/>
                </a:rPr>
                <a:t>：块状构造：岩石中矿物分布均匀、排列随机。看上去没有纹理、各处一样、没有较大的色块差异。这是岩浆岩最常见的构造。</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77829" name="Picture 7" descr="F:\Teaching\4 minerals and rocks\教学标本-岩浆岩\岩浆岩-正长斑岩2s.jpg"/>
            <p:cNvPicPr>
              <a:picLocks noChangeAspect="1"/>
            </p:cNvPicPr>
            <p:nvPr/>
          </p:nvPicPr>
          <p:blipFill>
            <a:blip r:embed="rId1"/>
            <a:stretch>
              <a:fillRect/>
            </a:stretch>
          </p:blipFill>
          <p:spPr>
            <a:xfrm>
              <a:off x="3816424" y="1368152"/>
              <a:ext cx="4344484" cy="3258363"/>
            </a:xfrm>
            <a:prstGeom prst="rect">
              <a:avLst/>
            </a:prstGeom>
            <a:noFill/>
            <a:ln w="9525">
              <a:noFill/>
            </a:ln>
          </p:spPr>
        </p:pic>
        <p:pic>
          <p:nvPicPr>
            <p:cNvPr id="77830" name="Picture 9" descr="24"/>
            <p:cNvPicPr>
              <a:picLocks noChangeAspect="1"/>
            </p:cNvPicPr>
            <p:nvPr/>
          </p:nvPicPr>
          <p:blipFill>
            <a:blip r:embed="rId2">
              <a:lum contrast="8000"/>
            </a:blip>
            <a:srcRect/>
            <a:stretch>
              <a:fillRect/>
            </a:stretch>
          </p:blipFill>
          <p:spPr>
            <a:xfrm>
              <a:off x="1" y="1345682"/>
              <a:ext cx="3744415" cy="3271916"/>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Text Box 4"/>
          <p:cNvSpPr txBox="1"/>
          <p:nvPr/>
        </p:nvSpPr>
        <p:spPr>
          <a:xfrm>
            <a:off x="395288" y="260350"/>
            <a:ext cx="7921625" cy="1200150"/>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流纹状构造：</a:t>
            </a:r>
            <a:r>
              <a:rPr lang="zh-CN" altLang="en-US" b="0" dirty="0">
                <a:solidFill>
                  <a:srgbClr val="000099"/>
                </a:solidFill>
                <a:latin typeface="黑体" panose="02010609060101010101" pitchFamily="49" charset="-122"/>
                <a:ea typeface="黑体" panose="02010609060101010101" pitchFamily="49" charset="-122"/>
              </a:rPr>
              <a:t>岩石中不同颜色的条纹、拉长了的气孔及长条状矿物沿一定方向排列所形成的构造。这是喷出地表的岩浆在缓慢流动过程中迅速冷凝造成的。</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78851" name="Picture 3" descr="F:\Teaching\4 minerals and rocks\教学标本-岩浆岩\岩浆岩-流纹岩1s.jpg"/>
          <p:cNvPicPr>
            <a:picLocks noChangeAspect="1"/>
          </p:cNvPicPr>
          <p:nvPr/>
        </p:nvPicPr>
        <p:blipFill>
          <a:blip r:embed="rId1"/>
          <a:stretch>
            <a:fillRect/>
          </a:stretch>
        </p:blipFill>
        <p:spPr>
          <a:xfrm>
            <a:off x="468313" y="1773238"/>
            <a:ext cx="6519862" cy="4440237"/>
          </a:xfrm>
          <a:prstGeom prst="rect">
            <a:avLst/>
          </a:prstGeom>
          <a:noFill/>
          <a:ln w="9525">
            <a:noFill/>
          </a:ln>
        </p:spPr>
      </p:pic>
      <p:pic>
        <p:nvPicPr>
          <p:cNvPr id="38916" name="Picture 173" descr="D:\my stones\雨花石\流纹状\Agate Pebble-43x38x11mm王庆中.jpg"/>
          <p:cNvPicPr>
            <a:picLocks noChangeAspect="1"/>
          </p:cNvPicPr>
          <p:nvPr/>
        </p:nvPicPr>
        <p:blipFill>
          <a:blip r:embed="rId2"/>
          <a:srcRect/>
          <a:stretch>
            <a:fillRect/>
          </a:stretch>
        </p:blipFill>
        <p:spPr>
          <a:xfrm>
            <a:off x="3924300" y="1989138"/>
            <a:ext cx="5135563" cy="43926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fade">
                                      <p:cBhvr>
                                        <p:cTn id="7" dur="10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9874" name="Picture 7" descr="DSCN9286"/>
          <p:cNvPicPr>
            <a:picLocks noChangeAspect="1"/>
          </p:cNvPicPr>
          <p:nvPr/>
        </p:nvPicPr>
        <p:blipFill>
          <a:blip r:embed="rId1"/>
          <a:srcRect/>
          <a:stretch>
            <a:fillRect/>
          </a:stretch>
        </p:blipFill>
        <p:spPr>
          <a:xfrm>
            <a:off x="0" y="981075"/>
            <a:ext cx="9144000" cy="5689600"/>
          </a:xfrm>
          <a:prstGeom prst="rect">
            <a:avLst/>
          </a:prstGeom>
          <a:noFill/>
          <a:ln w="9525">
            <a:noFill/>
          </a:ln>
        </p:spPr>
      </p:pic>
      <p:sp>
        <p:nvSpPr>
          <p:cNvPr id="79875" name="Text Box 4"/>
          <p:cNvSpPr txBox="1"/>
          <p:nvPr/>
        </p:nvSpPr>
        <p:spPr>
          <a:xfrm>
            <a:off x="142875" y="77788"/>
            <a:ext cx="8893175" cy="830262"/>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气孔状构造和杏仁状构造：</a:t>
            </a:r>
            <a:r>
              <a:rPr lang="zh-CN" altLang="en-US" b="0" dirty="0">
                <a:solidFill>
                  <a:srgbClr val="000099"/>
                </a:solidFill>
                <a:latin typeface="黑体" panose="02010609060101010101" pitchFamily="49" charset="-122"/>
                <a:ea typeface="黑体" panose="02010609060101010101" pitchFamily="49" charset="-122"/>
              </a:rPr>
              <a:t>岩石中分布着大小不同的近圆形的空洞，称为气孔状构造。若气孔被钙质等充填，形成了杏仁状构造。</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79876" name="Text Box 8"/>
          <p:cNvSpPr txBox="1"/>
          <p:nvPr/>
        </p:nvSpPr>
        <p:spPr>
          <a:xfrm>
            <a:off x="107950" y="6356350"/>
            <a:ext cx="9036050" cy="457200"/>
          </a:xfrm>
          <a:prstGeom prst="rect">
            <a:avLst/>
          </a:prstGeom>
          <a:solidFill>
            <a:srgbClr val="CCFFFF">
              <a:alpha val="52156"/>
            </a:srgbClr>
          </a:solid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气孔状构造和杏仁状构造是喷出岩（尤其是玄武岩）的典型构造。</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0898" name="Picture 7" descr="DSCN9328s"/>
          <p:cNvPicPr>
            <a:picLocks noChangeAspect="1"/>
          </p:cNvPicPr>
          <p:nvPr/>
        </p:nvPicPr>
        <p:blipFill>
          <a:blip r:embed="rId1"/>
          <a:srcRect/>
          <a:stretch>
            <a:fillRect/>
          </a:stretch>
        </p:blipFill>
        <p:spPr>
          <a:xfrm>
            <a:off x="0" y="0"/>
            <a:ext cx="9144000" cy="6899275"/>
          </a:xfrm>
          <a:prstGeom prst="rect">
            <a:avLst/>
          </a:prstGeom>
          <a:noFill/>
          <a:ln w="9525">
            <a:noFill/>
          </a:ln>
        </p:spPr>
      </p:pic>
      <p:sp>
        <p:nvSpPr>
          <p:cNvPr id="80899" name="Text Box 8"/>
          <p:cNvSpPr txBox="1"/>
          <p:nvPr/>
        </p:nvSpPr>
        <p:spPr>
          <a:xfrm>
            <a:off x="179388" y="6308725"/>
            <a:ext cx="3744912" cy="461963"/>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杏仁状构造（玄武岩）</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40964" name="Picture 4" descr="yaoshenglun-五彩玉珠(梅花玉14x16CM)"/>
          <p:cNvPicPr>
            <a:picLocks noChangeAspect="1"/>
          </p:cNvPicPr>
          <p:nvPr/>
        </p:nvPicPr>
        <p:blipFill>
          <a:blip r:embed="rId2"/>
          <a:srcRect/>
          <a:stretch>
            <a:fillRect/>
          </a:stretch>
        </p:blipFill>
        <p:spPr>
          <a:xfrm>
            <a:off x="395288" y="404813"/>
            <a:ext cx="7632700" cy="5945187"/>
          </a:xfrm>
          <a:prstGeom prst="rect">
            <a:avLst/>
          </a:prstGeom>
          <a:noFill/>
          <a:ln w="9525">
            <a:noFill/>
          </a:ln>
        </p:spPr>
      </p:pic>
      <p:pic>
        <p:nvPicPr>
          <p:cNvPr id="40965" name="Picture 5" descr="大河-梅花玉4-多彩玉珠2b"/>
          <p:cNvPicPr>
            <a:picLocks noChangeAspect="1"/>
          </p:cNvPicPr>
          <p:nvPr/>
        </p:nvPicPr>
        <p:blipFill>
          <a:blip r:embed="rId3"/>
          <a:stretch>
            <a:fillRect/>
          </a:stretch>
        </p:blipFill>
        <p:spPr>
          <a:xfrm>
            <a:off x="4540250" y="431800"/>
            <a:ext cx="4603750" cy="58054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fade">
                                      <p:cBhvr>
                                        <p:cTn id="7" dur="1000"/>
                                        <p:tgtEl>
                                          <p:spTgt spid="409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65"/>
                                        </p:tgtEl>
                                        <p:attrNameLst>
                                          <p:attrName>style.visibility</p:attrName>
                                        </p:attrNameLst>
                                      </p:cBhvr>
                                      <p:to>
                                        <p:strVal val="visible"/>
                                      </p:to>
                                    </p:set>
                                    <p:animEffect transition="in" filter="fade">
                                      <p:cBhvr>
                                        <p:cTn id="12" dur="10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Text Box 2"/>
          <p:cNvSpPr txBox="1"/>
          <p:nvPr/>
        </p:nvSpPr>
        <p:spPr>
          <a:xfrm>
            <a:off x="431800" y="333375"/>
            <a:ext cx="8135938" cy="4259263"/>
          </a:xfrm>
          <a:prstGeom prst="rect">
            <a:avLst/>
          </a:prstGeom>
          <a:noFill/>
          <a:ln w="9525">
            <a:noFill/>
          </a:ln>
        </p:spPr>
        <p:txBody>
          <a:bodyPr>
            <a:spAutoFit/>
          </a:bodyPr>
          <a:p>
            <a:pPr eaLnBrk="1" hangingPunct="1">
              <a:spcBef>
                <a:spcPct val="50000"/>
              </a:spcBef>
              <a:spcAft>
                <a:spcPct val="30000"/>
              </a:spcAft>
            </a:pPr>
            <a:r>
              <a:rPr lang="zh-CN" altLang="en-US" dirty="0">
                <a:solidFill>
                  <a:srgbClr val="000099"/>
                </a:solidFill>
                <a:latin typeface="黑体" panose="02010609060101010101" pitchFamily="49" charset="-122"/>
                <a:ea typeface="黑体" panose="02010609060101010101" pitchFamily="49" charset="-122"/>
              </a:rPr>
              <a:t>六、岩浆岩的种类</a:t>
            </a:r>
            <a:endParaRPr lang="zh-CN" altLang="en-US" dirty="0">
              <a:solidFill>
                <a:srgbClr val="000099"/>
              </a:solidFill>
              <a:latin typeface="黑体" panose="02010609060101010101" pitchFamily="49" charset="-122"/>
              <a:ea typeface="黑体" panose="02010609060101010101" pitchFamily="49" charset="-122"/>
            </a:endParaRPr>
          </a:p>
          <a:p>
            <a:pPr eaLnBrk="1" hangingPunct="1">
              <a:spcAft>
                <a:spcPts val="600"/>
              </a:spcAft>
            </a:pPr>
            <a:r>
              <a:rPr lang="zh-CN" altLang="en-US" b="0" dirty="0">
                <a:solidFill>
                  <a:srgbClr val="000099"/>
                </a:solidFill>
                <a:latin typeface="黑体" panose="02010609060101010101" pitchFamily="49" charset="-122"/>
                <a:ea typeface="黑体" panose="02010609060101010101" pitchFamily="49" charset="-122"/>
              </a:rPr>
              <a:t>从成分和产状两方面对其进行分组：</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Aft>
                <a:spcPts val="600"/>
              </a:spcAft>
            </a:pPr>
            <a:r>
              <a:rPr lang="en-US" altLang="zh-CN" b="0" dirty="0">
                <a:solidFill>
                  <a:srgbClr val="000099"/>
                </a:solidFill>
                <a:latin typeface="黑体" panose="02010609060101010101" pitchFamily="49" charset="-122"/>
                <a:ea typeface="黑体" panose="02010609060101010101" pitchFamily="49" charset="-122"/>
              </a:rPr>
              <a:t>a.</a:t>
            </a:r>
            <a:r>
              <a:rPr lang="zh-CN" altLang="en-US" b="0" dirty="0">
                <a:solidFill>
                  <a:srgbClr val="000099"/>
                </a:solidFill>
                <a:latin typeface="黑体" panose="02010609060101010101" pitchFamily="49" charset="-122"/>
                <a:ea typeface="黑体" panose="02010609060101010101" pitchFamily="49" charset="-122"/>
              </a:rPr>
              <a:t>成分：岩浆岩分为酸性岩、中性岩、基性岩和超基性岩。</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ts val="600"/>
              </a:spcAft>
            </a:pP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ts val="600"/>
              </a:spcAft>
            </a:pP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ts val="600"/>
              </a:spcAft>
            </a:pP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ts val="600"/>
              </a:spcAft>
            </a:pP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ts val="600"/>
              </a:spcAft>
            </a:pP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Bef>
                <a:spcPts val="1800"/>
              </a:spcBef>
              <a:spcAft>
                <a:spcPts val="600"/>
              </a:spcAft>
            </a:pPr>
            <a:r>
              <a:rPr lang="en-US" altLang="zh-CN" b="0" dirty="0">
                <a:solidFill>
                  <a:srgbClr val="000099"/>
                </a:solidFill>
                <a:latin typeface="黑体" panose="02010609060101010101" pitchFamily="49" charset="-122"/>
                <a:ea typeface="黑体" panose="02010609060101010101" pitchFamily="49" charset="-122"/>
              </a:rPr>
              <a:t>b.</a:t>
            </a:r>
            <a:r>
              <a:rPr lang="zh-CN" altLang="en-US" b="0" dirty="0">
                <a:solidFill>
                  <a:srgbClr val="000099"/>
                </a:solidFill>
                <a:latin typeface="黑体" panose="02010609060101010101" pitchFamily="49" charset="-122"/>
                <a:ea typeface="黑体" panose="02010609060101010101" pitchFamily="49" charset="-122"/>
              </a:rPr>
              <a:t>产状：深成岩、浅成岩和喷出岩三大类。</a:t>
            </a:r>
            <a:endParaRPr lang="zh-CN" altLang="en-US" b="0" dirty="0">
              <a:solidFill>
                <a:srgbClr val="000099"/>
              </a:solidFill>
              <a:latin typeface="黑体" panose="02010609060101010101" pitchFamily="49" charset="-122"/>
              <a:ea typeface="黑体" panose="02010609060101010101" pitchFamily="49" charset="-122"/>
            </a:endParaRPr>
          </a:p>
        </p:txBody>
      </p:sp>
      <p:grpSp>
        <p:nvGrpSpPr>
          <p:cNvPr id="2" name="Group 3"/>
          <p:cNvGrpSpPr/>
          <p:nvPr/>
        </p:nvGrpSpPr>
        <p:grpSpPr>
          <a:xfrm>
            <a:off x="1547813" y="4941888"/>
            <a:ext cx="5184775" cy="1584325"/>
            <a:chOff x="0" y="0"/>
            <a:chExt cx="5184576" cy="1584176"/>
          </a:xfrm>
        </p:grpSpPr>
        <p:sp>
          <p:nvSpPr>
            <p:cNvPr id="81946" name="折角形 3"/>
            <p:cNvSpPr/>
            <p:nvPr/>
          </p:nvSpPr>
          <p:spPr>
            <a:xfrm>
              <a:off x="0" y="0"/>
              <a:ext cx="936589" cy="1584176"/>
            </a:xfrm>
            <a:prstGeom prst="foldedCorner">
              <a:avLst>
                <a:gd name="adj" fmla="val 16667"/>
              </a:avLst>
            </a:prstGeom>
            <a:solidFill>
              <a:srgbClr val="CCFFFF">
                <a:alpha val="50195"/>
              </a:srgbClr>
            </a:solidFill>
            <a:ln w="9525" cap="flat" cmpd="sng">
              <a:solidFill>
                <a:schemeClr val="tx1"/>
              </a:solidFill>
              <a:prstDash val="solid"/>
              <a:headEnd type="none" w="med" len="med"/>
              <a:tailEnd type="none" w="med" len="med"/>
            </a:ln>
          </p:spPr>
          <p:txBody>
            <a:bodyPr wrap="none"/>
            <a:p>
              <a:pPr algn="ctr" eaLnBrk="1" hangingPunct="1">
                <a:spcAft>
                  <a:spcPts val="1200"/>
                </a:spcAft>
              </a:pPr>
              <a:r>
                <a:rPr lang="zh-CN" altLang="en-US" b="0" dirty="0">
                  <a:solidFill>
                    <a:srgbClr val="000099"/>
                  </a:solidFill>
                  <a:latin typeface="黑体" panose="02010609060101010101" pitchFamily="49" charset="-122"/>
                  <a:ea typeface="黑体" panose="02010609060101010101" pitchFamily="49" charset="-122"/>
                </a:rPr>
                <a:t>喷出</a:t>
              </a:r>
              <a:endParaRPr lang="zh-CN" altLang="en-US" b="0" dirty="0">
                <a:solidFill>
                  <a:srgbClr val="000099"/>
                </a:solidFill>
                <a:latin typeface="黑体" panose="02010609060101010101" pitchFamily="49" charset="-122"/>
                <a:ea typeface="黑体" panose="02010609060101010101" pitchFamily="49" charset="-122"/>
              </a:endParaRPr>
            </a:p>
            <a:p>
              <a:pPr algn="ctr" eaLnBrk="1" hangingPunct="1">
                <a:spcAft>
                  <a:spcPts val="1200"/>
                </a:spcAft>
              </a:pPr>
              <a:r>
                <a:rPr lang="zh-CN" altLang="en-US" b="0" dirty="0">
                  <a:solidFill>
                    <a:srgbClr val="000099"/>
                  </a:solidFill>
                  <a:latin typeface="黑体" panose="02010609060101010101" pitchFamily="49" charset="-122"/>
                  <a:ea typeface="黑体" panose="02010609060101010101" pitchFamily="49" charset="-122"/>
                </a:rPr>
                <a:t>浅成</a:t>
              </a:r>
              <a:endParaRPr lang="en-US" altLang="x-none" b="0" dirty="0">
                <a:solidFill>
                  <a:srgbClr val="000099"/>
                </a:solidFill>
                <a:latin typeface="黑体" panose="02010609060101010101" pitchFamily="49" charset="-122"/>
                <a:ea typeface="黑体" panose="02010609060101010101" pitchFamily="49" charset="-122"/>
              </a:endParaRPr>
            </a:p>
            <a:p>
              <a:pPr algn="ctr" eaLnBrk="1" hangingPunct="1">
                <a:spcAft>
                  <a:spcPts val="1200"/>
                </a:spcAft>
              </a:pPr>
              <a:r>
                <a:rPr lang="zh-CN" altLang="en-US" b="0" dirty="0">
                  <a:solidFill>
                    <a:srgbClr val="000099"/>
                  </a:solidFill>
                  <a:latin typeface="黑体" panose="02010609060101010101" pitchFamily="49" charset="-122"/>
                  <a:ea typeface="黑体" panose="02010609060101010101" pitchFamily="49" charset="-122"/>
                </a:rPr>
                <a:t>深成</a:t>
              </a:r>
              <a:endParaRPr lang="en-US" altLang="x-none" b="0" dirty="0">
                <a:solidFill>
                  <a:srgbClr val="000099"/>
                </a:solidFill>
                <a:latin typeface="黑体" panose="02010609060101010101" pitchFamily="49" charset="-122"/>
                <a:ea typeface="黑体" panose="02010609060101010101" pitchFamily="49" charset="-122"/>
              </a:endParaRPr>
            </a:p>
          </p:txBody>
        </p:sp>
        <p:sp>
          <p:nvSpPr>
            <p:cNvPr id="81947" name="左箭头标注 4"/>
            <p:cNvSpPr/>
            <p:nvPr/>
          </p:nvSpPr>
          <p:spPr>
            <a:xfrm>
              <a:off x="1152128" y="216024"/>
              <a:ext cx="4032448" cy="1224136"/>
            </a:xfrm>
            <a:prstGeom prst="leftArrowCallout">
              <a:avLst>
                <a:gd name="adj1" fmla="val 19916"/>
                <a:gd name="adj2" fmla="val 18773"/>
                <a:gd name="adj3" fmla="val 46422"/>
                <a:gd name="adj4" fmla="val 75838"/>
              </a:avLst>
            </a:prstGeom>
            <a:solidFill>
              <a:srgbClr val="CCFFFF">
                <a:alpha val="34901"/>
              </a:srgbClr>
            </a:solidFill>
            <a:ln w="9525" cap="flat" cmpd="sng">
              <a:solidFill>
                <a:schemeClr val="tx1"/>
              </a:solidFill>
              <a:prstDash val="solid"/>
              <a:miter/>
              <a:headEnd type="none" w="med" len="med"/>
              <a:tailEnd type="none" w="med" len="med"/>
            </a:ln>
          </p:spPr>
          <p:txBody>
            <a:bodyPr wrap="none"/>
            <a:p>
              <a:pPr eaLnBrk="1" hangingPunct="1"/>
              <a:r>
                <a:rPr lang="en-US" altLang="zh-CN" b="0" dirty="0">
                  <a:solidFill>
                    <a:srgbClr val="000099"/>
                  </a:solidFill>
                  <a:latin typeface="黑体" panose="02010609060101010101" pitchFamily="49" charset="-122"/>
                  <a:ea typeface="黑体" panose="02010609060101010101" pitchFamily="49" charset="-122"/>
                </a:rPr>
                <a:t> </a:t>
              </a:r>
              <a:r>
                <a:rPr lang="zh-CN" altLang="en-US" b="0" dirty="0">
                  <a:solidFill>
                    <a:srgbClr val="000099"/>
                  </a:solidFill>
                  <a:latin typeface="黑体" panose="02010609060101010101" pitchFamily="49" charset="-122"/>
                  <a:ea typeface="黑体" panose="02010609060101010101" pitchFamily="49" charset="-122"/>
                </a:rPr>
                <a:t>野外直接辨别</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endParaRPr lang="en-US" altLang="x-none" b="0" dirty="0">
                <a:solidFill>
                  <a:srgbClr val="000099"/>
                </a:solidFill>
                <a:latin typeface="黑体" panose="02010609060101010101" pitchFamily="49" charset="-122"/>
                <a:ea typeface="黑体" panose="02010609060101010101" pitchFamily="49" charset="-122"/>
              </a:endParaRPr>
            </a:p>
            <a:p>
              <a:pPr eaLnBrk="1" hangingPunct="1"/>
              <a:r>
                <a:rPr lang="en-US" altLang="x-none" b="0" dirty="0">
                  <a:solidFill>
                    <a:srgbClr val="000099"/>
                  </a:solidFill>
                  <a:latin typeface="黑体" panose="02010609060101010101" pitchFamily="49" charset="-122"/>
                  <a:ea typeface="黑体" panose="02010609060101010101" pitchFamily="49" charset="-122"/>
                </a:rPr>
                <a:t> </a:t>
              </a:r>
              <a:r>
                <a:rPr lang="zh-CN" altLang="en-US" b="0" dirty="0">
                  <a:solidFill>
                    <a:srgbClr val="000099"/>
                  </a:solidFill>
                  <a:latin typeface="黑体" panose="02010609060101010101" pitchFamily="49" charset="-122"/>
                  <a:ea typeface="黑体" panose="02010609060101010101" pitchFamily="49" charset="-122"/>
                </a:rPr>
                <a:t>与结构之间关系密切</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endParaRPr lang="zh-CN" altLang="en-US" b="0" dirty="0">
                <a:solidFill>
                  <a:srgbClr val="000099"/>
                </a:solidFill>
                <a:latin typeface="黑体" panose="02010609060101010101" pitchFamily="49" charset="-122"/>
                <a:ea typeface="黑体" panose="02010609060101010101" pitchFamily="49" charset="-122"/>
              </a:endParaRPr>
            </a:p>
          </p:txBody>
        </p:sp>
      </p:grpSp>
      <p:graphicFrame>
        <p:nvGraphicFramePr>
          <p:cNvPr id="81924" name="表格 81923"/>
          <p:cNvGraphicFramePr/>
          <p:nvPr/>
        </p:nvGraphicFramePr>
        <p:xfrm>
          <a:off x="250825" y="1916113"/>
          <a:ext cx="8785225" cy="1546225"/>
        </p:xfrm>
        <a:graphic>
          <a:graphicData uri="http://schemas.openxmlformats.org/drawingml/2006/table">
            <a:tbl>
              <a:tblPr/>
              <a:tblGrid>
                <a:gridCol w="1728788"/>
                <a:gridCol w="1727200"/>
                <a:gridCol w="1728787"/>
                <a:gridCol w="1728788"/>
                <a:gridCol w="1871662"/>
              </a:tblGrid>
              <a:tr h="762000">
                <a:tc>
                  <a:txBody>
                    <a:bodyPr/>
                    <a:lstStyle>
                      <a:lvl1pPr marL="0" lvl="0" indent="0" algn="l" defTabSz="914400" eaLnBrk="0" fontAlgn="base" latinLnBrk="0" hangingPunct="0">
                        <a:lnSpc>
                          <a:spcPct val="100000"/>
                        </a:lnSpc>
                        <a:spcBef>
                          <a:spcPct val="5000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5pPr>
                    </a:lstStyle>
                    <a:p>
                      <a:pPr lvl="0" algn="ctr" eaLnBrk="1" hangingPunct="1">
                        <a:spcBef>
                          <a:spcPct val="20000"/>
                        </a:spcBef>
                        <a:buClr>
                          <a:schemeClr val="tx2"/>
                        </a:buClr>
                        <a:buSzPct val="65000"/>
                        <a:buFont typeface="Wingdings" panose="05000000000000000000" pitchFamily="2" charset="2"/>
                        <a:buNone/>
                      </a:pPr>
                      <a:r>
                        <a:rPr lang="en-US" altLang="zh-CN" sz="2000" b="0" dirty="0">
                          <a:solidFill>
                            <a:schemeClr val="bg2"/>
                          </a:solidFill>
                          <a:latin typeface="Times New Roman" panose="02020603050405020304" pitchFamily="18" charset="0"/>
                          <a:ea typeface="楷体_GB2312" pitchFamily="1" charset="-122"/>
                        </a:rPr>
                        <a:t>SiO</a:t>
                      </a:r>
                      <a:r>
                        <a:rPr lang="en-US" altLang="zh-CN" sz="2000" b="0" baseline="-25000" dirty="0">
                          <a:solidFill>
                            <a:schemeClr val="bg2"/>
                          </a:solidFill>
                          <a:latin typeface="Times New Roman" panose="02020603050405020304" pitchFamily="18" charset="0"/>
                          <a:ea typeface="楷体_GB2312" pitchFamily="1" charset="-122"/>
                        </a:rPr>
                        <a:t>2</a:t>
                      </a:r>
                      <a:r>
                        <a:rPr lang="zh-CN" altLang="en-US" sz="2000" b="0" dirty="0">
                          <a:solidFill>
                            <a:schemeClr val="bg2"/>
                          </a:solidFill>
                          <a:latin typeface="Times New Roman" panose="02020603050405020304" pitchFamily="18" charset="0"/>
                          <a:ea typeface="楷体_GB2312" pitchFamily="1" charset="-122"/>
                        </a:rPr>
                        <a:t>含量</a:t>
                      </a:r>
                      <a:endParaRPr lang="zh-CN" altLang="en-US" sz="2000" b="0" dirty="0">
                        <a:solidFill>
                          <a:schemeClr val="bg2"/>
                        </a:solidFill>
                        <a:latin typeface="Times New Roman" panose="02020603050405020304" pitchFamily="18" charset="0"/>
                        <a:ea typeface="楷体_GB2312" pitchFamily="1" charset="-122"/>
                      </a:endParaRPr>
                    </a:p>
                    <a:p>
                      <a:pPr lvl="0" algn="ctr" eaLnBrk="1" hangingPunct="1">
                        <a:spcBef>
                          <a:spcPct val="20000"/>
                        </a:spcBef>
                        <a:buClr>
                          <a:schemeClr val="tx2"/>
                        </a:buClr>
                        <a:buSzPct val="65000"/>
                        <a:buFont typeface="Wingdings" panose="05000000000000000000" pitchFamily="2" charset="2"/>
                        <a:buNone/>
                      </a:pPr>
                      <a:r>
                        <a:rPr lang="zh-CN" altLang="en-US" sz="2000" b="0" dirty="0">
                          <a:solidFill>
                            <a:schemeClr val="bg2"/>
                          </a:solidFill>
                          <a:latin typeface="Times New Roman" panose="02020603050405020304" pitchFamily="18" charset="0"/>
                          <a:ea typeface="楷体_GB2312" pitchFamily="1" charset="-122"/>
                        </a:rPr>
                        <a:t>成分分类</a:t>
                      </a:r>
                      <a:endParaRPr lang="zh-CN" altLang="en-US" sz="2000" b="0" dirty="0">
                        <a:solidFill>
                          <a:schemeClr val="bg2"/>
                        </a:solidFill>
                        <a:latin typeface="Times New Roman" panose="02020603050405020304" pitchFamily="18" charset="0"/>
                        <a:ea typeface="楷体_GB2312" pitchFamily="1"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FF"/>
                    </a:solidFill>
                  </a:tcPr>
                </a:tc>
                <a:tc>
                  <a:txBody>
                    <a:bodyPr/>
                    <a:lstStyle>
                      <a:lvl1pPr marL="0" lvl="0" indent="0" algn="l" defTabSz="914400" eaLnBrk="0" fontAlgn="base" latinLnBrk="0" hangingPunct="0">
                        <a:lnSpc>
                          <a:spcPct val="100000"/>
                        </a:lnSpc>
                        <a:spcBef>
                          <a:spcPct val="5000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5pPr>
                    </a:lstStyle>
                    <a:p>
                      <a:pPr lvl="0" algn="ctr" eaLnBrk="1" hangingPunct="1">
                        <a:spcBef>
                          <a:spcPct val="20000"/>
                        </a:spcBef>
                        <a:buClr>
                          <a:schemeClr val="tx2"/>
                        </a:buClr>
                        <a:buSzPct val="65000"/>
                        <a:buFont typeface="Wingdings" panose="05000000000000000000" pitchFamily="2" charset="2"/>
                        <a:buNone/>
                      </a:pPr>
                      <a:r>
                        <a:rPr lang="en-US" altLang="zh-CN" sz="2000" b="0" dirty="0">
                          <a:solidFill>
                            <a:schemeClr val="bg2"/>
                          </a:solidFill>
                          <a:latin typeface="Times New Roman" panose="02020603050405020304" pitchFamily="18" charset="0"/>
                          <a:ea typeface="楷体_GB2312" pitchFamily="1" charset="-122"/>
                        </a:rPr>
                        <a:t>&gt;65%</a:t>
                      </a:r>
                      <a:endParaRPr lang="en-US" altLang="zh-CN" sz="2000" b="0" dirty="0">
                        <a:solidFill>
                          <a:schemeClr val="bg2"/>
                        </a:solidFill>
                        <a:latin typeface="Times New Roman" panose="02020603050405020304" pitchFamily="18" charset="0"/>
                        <a:ea typeface="楷体_GB2312" pitchFamily="1" charset="-122"/>
                      </a:endParaRPr>
                    </a:p>
                    <a:p>
                      <a:pPr lvl="0" algn="ctr" eaLnBrk="1" hangingPunct="1">
                        <a:spcBef>
                          <a:spcPct val="20000"/>
                        </a:spcBef>
                        <a:buClr>
                          <a:schemeClr val="tx2"/>
                        </a:buClr>
                        <a:buSzPct val="65000"/>
                        <a:buFont typeface="Wingdings" panose="05000000000000000000" pitchFamily="2" charset="2"/>
                        <a:buNone/>
                      </a:pPr>
                      <a:r>
                        <a:rPr lang="zh-CN" altLang="en-US" sz="2000" b="0" dirty="0">
                          <a:solidFill>
                            <a:schemeClr val="bg2"/>
                          </a:solidFill>
                          <a:latin typeface="Times New Roman" panose="02020603050405020304" pitchFamily="18" charset="0"/>
                          <a:ea typeface="楷体_GB2312" pitchFamily="1" charset="-122"/>
                        </a:rPr>
                        <a:t>酸性</a:t>
                      </a:r>
                      <a:endParaRPr lang="zh-CN" altLang="en-US" sz="2000" b="0" dirty="0">
                        <a:solidFill>
                          <a:schemeClr val="bg2"/>
                        </a:solidFill>
                        <a:latin typeface="Times New Roman" panose="02020603050405020304" pitchFamily="18" charset="0"/>
                        <a:ea typeface="楷体_GB2312" pitchFamily="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FF"/>
                    </a:solidFill>
                  </a:tcPr>
                </a:tc>
                <a:tc>
                  <a:txBody>
                    <a:bodyPr/>
                    <a:lstStyle>
                      <a:lvl1pPr marL="0" lvl="0" indent="0" algn="l" defTabSz="914400" eaLnBrk="0" fontAlgn="base" latinLnBrk="0" hangingPunct="0">
                        <a:lnSpc>
                          <a:spcPct val="100000"/>
                        </a:lnSpc>
                        <a:spcBef>
                          <a:spcPct val="5000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5pPr>
                    </a:lstStyle>
                    <a:p>
                      <a:pPr lvl="0" algn="ctr" eaLnBrk="1" hangingPunct="1">
                        <a:spcBef>
                          <a:spcPct val="20000"/>
                        </a:spcBef>
                        <a:buClr>
                          <a:schemeClr val="tx2"/>
                        </a:buClr>
                        <a:buSzPct val="65000"/>
                        <a:buFont typeface="Wingdings" panose="05000000000000000000" pitchFamily="2" charset="2"/>
                        <a:buNone/>
                      </a:pPr>
                      <a:r>
                        <a:rPr lang="en-US" altLang="zh-CN" sz="2000" b="0" dirty="0">
                          <a:solidFill>
                            <a:schemeClr val="bg2"/>
                          </a:solidFill>
                          <a:latin typeface="Times New Roman" panose="02020603050405020304" pitchFamily="18" charset="0"/>
                          <a:ea typeface="楷体_GB2312" pitchFamily="1" charset="-122"/>
                        </a:rPr>
                        <a:t>65-52%</a:t>
                      </a:r>
                      <a:endParaRPr lang="en-US" altLang="zh-CN" sz="2000" b="0" dirty="0">
                        <a:solidFill>
                          <a:schemeClr val="bg2"/>
                        </a:solidFill>
                        <a:latin typeface="Times New Roman" panose="02020603050405020304" pitchFamily="18" charset="0"/>
                        <a:ea typeface="楷体_GB2312" pitchFamily="1" charset="-122"/>
                      </a:endParaRPr>
                    </a:p>
                    <a:p>
                      <a:pPr lvl="0" algn="ctr" eaLnBrk="1" hangingPunct="1">
                        <a:spcBef>
                          <a:spcPct val="20000"/>
                        </a:spcBef>
                        <a:buClr>
                          <a:schemeClr val="tx2"/>
                        </a:buClr>
                        <a:buSzPct val="65000"/>
                        <a:buFont typeface="Wingdings" panose="05000000000000000000" pitchFamily="2" charset="2"/>
                        <a:buNone/>
                      </a:pPr>
                      <a:r>
                        <a:rPr lang="zh-CN" altLang="en-US" sz="2000" b="0" dirty="0">
                          <a:solidFill>
                            <a:schemeClr val="bg2"/>
                          </a:solidFill>
                          <a:latin typeface="Times New Roman" panose="02020603050405020304" pitchFamily="18" charset="0"/>
                          <a:ea typeface="楷体_GB2312" pitchFamily="1" charset="-122"/>
                        </a:rPr>
                        <a:t>中性</a:t>
                      </a:r>
                      <a:endParaRPr lang="zh-CN" altLang="en-US" sz="2000" b="0" dirty="0">
                        <a:solidFill>
                          <a:schemeClr val="bg2"/>
                        </a:solidFill>
                        <a:latin typeface="Times New Roman" panose="02020603050405020304" pitchFamily="18" charset="0"/>
                        <a:ea typeface="楷体_GB2312" pitchFamily="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FF"/>
                    </a:solidFill>
                  </a:tcPr>
                </a:tc>
                <a:tc>
                  <a:txBody>
                    <a:bodyPr/>
                    <a:lstStyle>
                      <a:lvl1pPr marL="0" lvl="0" indent="0" algn="l" defTabSz="914400" eaLnBrk="0" fontAlgn="base" latinLnBrk="0" hangingPunct="0">
                        <a:lnSpc>
                          <a:spcPct val="100000"/>
                        </a:lnSpc>
                        <a:spcBef>
                          <a:spcPct val="5000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5pPr>
                    </a:lstStyle>
                    <a:p>
                      <a:pPr lvl="0" algn="ctr" eaLnBrk="1" hangingPunct="1">
                        <a:spcBef>
                          <a:spcPct val="20000"/>
                        </a:spcBef>
                        <a:buClr>
                          <a:schemeClr val="tx2"/>
                        </a:buClr>
                        <a:buSzPct val="65000"/>
                        <a:buFont typeface="Wingdings" panose="05000000000000000000" pitchFamily="2" charset="2"/>
                        <a:buNone/>
                      </a:pPr>
                      <a:r>
                        <a:rPr lang="en-US" altLang="zh-CN" sz="2000" b="0" dirty="0">
                          <a:solidFill>
                            <a:schemeClr val="bg2"/>
                          </a:solidFill>
                          <a:latin typeface="Times New Roman" panose="02020603050405020304" pitchFamily="18" charset="0"/>
                          <a:ea typeface="楷体_GB2312" pitchFamily="1" charset="-122"/>
                        </a:rPr>
                        <a:t>52-45%</a:t>
                      </a:r>
                      <a:endParaRPr lang="en-US" altLang="zh-CN" sz="2000" b="0" dirty="0">
                        <a:solidFill>
                          <a:schemeClr val="bg2"/>
                        </a:solidFill>
                        <a:latin typeface="Times New Roman" panose="02020603050405020304" pitchFamily="18" charset="0"/>
                        <a:ea typeface="楷体_GB2312" pitchFamily="1" charset="-122"/>
                      </a:endParaRPr>
                    </a:p>
                    <a:p>
                      <a:pPr lvl="0" algn="ctr" eaLnBrk="1" hangingPunct="1">
                        <a:spcBef>
                          <a:spcPct val="20000"/>
                        </a:spcBef>
                        <a:buClr>
                          <a:schemeClr val="tx2"/>
                        </a:buClr>
                        <a:buSzPct val="65000"/>
                        <a:buFont typeface="Wingdings" panose="05000000000000000000" pitchFamily="2" charset="2"/>
                        <a:buNone/>
                      </a:pPr>
                      <a:r>
                        <a:rPr lang="zh-CN" altLang="en-US" sz="2000" b="0" dirty="0">
                          <a:solidFill>
                            <a:schemeClr val="bg2"/>
                          </a:solidFill>
                          <a:latin typeface="Times New Roman" panose="02020603050405020304" pitchFamily="18" charset="0"/>
                          <a:ea typeface="楷体_GB2312" pitchFamily="1" charset="-122"/>
                        </a:rPr>
                        <a:t>基性</a:t>
                      </a:r>
                      <a:endParaRPr lang="zh-CN" altLang="en-US" sz="2000" b="0" dirty="0">
                        <a:solidFill>
                          <a:schemeClr val="bg2"/>
                        </a:solidFill>
                        <a:latin typeface="Times New Roman" panose="02020603050405020304" pitchFamily="18" charset="0"/>
                        <a:ea typeface="楷体_GB2312" pitchFamily="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FF"/>
                    </a:solidFill>
                  </a:tcPr>
                </a:tc>
                <a:tc>
                  <a:txBody>
                    <a:bodyPr/>
                    <a:lstStyle>
                      <a:lvl1pPr marL="0" lvl="0" indent="0" algn="l" defTabSz="914400" eaLnBrk="0" fontAlgn="base" latinLnBrk="0" hangingPunct="0">
                        <a:lnSpc>
                          <a:spcPct val="100000"/>
                        </a:lnSpc>
                        <a:spcBef>
                          <a:spcPct val="5000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5pPr>
                    </a:lstStyle>
                    <a:p>
                      <a:pPr lvl="0" algn="ctr" eaLnBrk="1" hangingPunct="1">
                        <a:spcBef>
                          <a:spcPct val="20000"/>
                        </a:spcBef>
                        <a:buClr>
                          <a:schemeClr val="tx2"/>
                        </a:buClr>
                        <a:buSzPct val="65000"/>
                        <a:buFont typeface="Wingdings" panose="05000000000000000000" pitchFamily="2" charset="2"/>
                        <a:buNone/>
                      </a:pPr>
                      <a:r>
                        <a:rPr lang="en-US" altLang="zh-CN" sz="2000" b="0" dirty="0">
                          <a:solidFill>
                            <a:schemeClr val="bg2"/>
                          </a:solidFill>
                          <a:latin typeface="Times New Roman" panose="02020603050405020304" pitchFamily="18" charset="0"/>
                          <a:ea typeface="楷体_GB2312" pitchFamily="1" charset="-122"/>
                        </a:rPr>
                        <a:t>&lt;45%</a:t>
                      </a:r>
                      <a:endParaRPr lang="en-US" altLang="zh-CN" sz="2000" b="0" dirty="0">
                        <a:solidFill>
                          <a:schemeClr val="bg2"/>
                        </a:solidFill>
                        <a:latin typeface="Times New Roman" panose="02020603050405020304" pitchFamily="18" charset="0"/>
                        <a:ea typeface="楷体_GB2312" pitchFamily="1" charset="-122"/>
                      </a:endParaRPr>
                    </a:p>
                    <a:p>
                      <a:pPr lvl="0" algn="ctr" eaLnBrk="1" hangingPunct="1">
                        <a:spcBef>
                          <a:spcPct val="20000"/>
                        </a:spcBef>
                        <a:buClr>
                          <a:schemeClr val="tx2"/>
                        </a:buClr>
                        <a:buSzPct val="65000"/>
                        <a:buFont typeface="Wingdings" panose="05000000000000000000" pitchFamily="2" charset="2"/>
                        <a:buNone/>
                      </a:pPr>
                      <a:r>
                        <a:rPr lang="zh-CN" altLang="en-US" sz="2000" b="0" dirty="0">
                          <a:solidFill>
                            <a:schemeClr val="bg2"/>
                          </a:solidFill>
                          <a:latin typeface="Times New Roman" panose="02020603050405020304" pitchFamily="18" charset="0"/>
                          <a:ea typeface="楷体_GB2312" pitchFamily="1" charset="-122"/>
                        </a:rPr>
                        <a:t>超基性</a:t>
                      </a:r>
                      <a:endParaRPr lang="zh-CN" altLang="en-US" sz="2000" b="0" dirty="0">
                        <a:solidFill>
                          <a:schemeClr val="bg2"/>
                        </a:solidFill>
                        <a:latin typeface="Times New Roman" panose="02020603050405020304" pitchFamily="18" charset="0"/>
                        <a:ea typeface="楷体_GB2312" pitchFamily="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FF"/>
                    </a:solidFill>
                  </a:tcPr>
                </a:tc>
              </a:tr>
              <a:tr h="784225">
                <a:tc>
                  <a:txBody>
                    <a:bodyPr/>
                    <a:lstStyle>
                      <a:lvl1pPr marL="0" lvl="0" indent="0" algn="l" defTabSz="914400" eaLnBrk="0" fontAlgn="base" latinLnBrk="0" hangingPunct="0">
                        <a:lnSpc>
                          <a:spcPct val="100000"/>
                        </a:lnSpc>
                        <a:spcBef>
                          <a:spcPct val="5000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5pPr>
                    </a:lstStyle>
                    <a:p>
                      <a:pPr lvl="0" eaLnBrk="1" hangingPunct="1">
                        <a:spcBef>
                          <a:spcPct val="20000"/>
                        </a:spcBef>
                        <a:buClr>
                          <a:schemeClr val="tx2"/>
                        </a:buClr>
                        <a:buSzPct val="65000"/>
                        <a:buFont typeface="Wingdings" panose="05000000000000000000" pitchFamily="2" charset="2"/>
                        <a:buNone/>
                      </a:pPr>
                      <a:r>
                        <a:rPr lang="zh-CN" altLang="en-US" sz="2000" b="0" dirty="0">
                          <a:solidFill>
                            <a:schemeClr val="bg2"/>
                          </a:solidFill>
                          <a:latin typeface="Times New Roman" panose="02020603050405020304" pitchFamily="18" charset="0"/>
                          <a:ea typeface="楷体_GB2312" pitchFamily="1" charset="-122"/>
                        </a:rPr>
                        <a:t>主要矿物组成</a:t>
                      </a:r>
                      <a:endParaRPr lang="zh-CN" altLang="en-US" sz="2000" b="0" dirty="0">
                        <a:solidFill>
                          <a:schemeClr val="bg2"/>
                        </a:solidFill>
                        <a:latin typeface="Times New Roman" panose="02020603050405020304" pitchFamily="18" charset="0"/>
                        <a:ea typeface="楷体_GB2312" pitchFamily="1"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FF"/>
                    </a:solidFill>
                  </a:tcPr>
                </a:tc>
                <a:tc>
                  <a:txBody>
                    <a:bodyPr/>
                    <a:lstStyle>
                      <a:lvl1pPr marL="0" lvl="0" indent="0" algn="l" defTabSz="914400" eaLnBrk="0" fontAlgn="base" latinLnBrk="0" hangingPunct="0">
                        <a:lnSpc>
                          <a:spcPct val="100000"/>
                        </a:lnSpc>
                        <a:spcBef>
                          <a:spcPct val="5000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5pPr>
                    </a:lstStyle>
                    <a:p>
                      <a:pPr lvl="0" eaLnBrk="1" hangingPunct="1">
                        <a:spcBef>
                          <a:spcPct val="20000"/>
                        </a:spcBef>
                        <a:buClr>
                          <a:schemeClr val="tx2"/>
                        </a:buClr>
                        <a:buSzPct val="65000"/>
                        <a:buFont typeface="Wingdings" panose="05000000000000000000" pitchFamily="2" charset="2"/>
                        <a:buNone/>
                      </a:pPr>
                      <a:r>
                        <a:rPr lang="zh-CN" altLang="en-US" sz="2000" b="0" dirty="0">
                          <a:solidFill>
                            <a:schemeClr val="bg2"/>
                          </a:solidFill>
                          <a:latin typeface="Times New Roman" panose="02020603050405020304" pitchFamily="18" charset="0"/>
                          <a:ea typeface="楷体_GB2312" pitchFamily="1" charset="-122"/>
                        </a:rPr>
                        <a:t>正长石、石英</a:t>
                      </a:r>
                      <a:endParaRPr lang="zh-CN" altLang="en-US" sz="2000" b="0" dirty="0">
                        <a:solidFill>
                          <a:schemeClr val="bg2"/>
                        </a:solidFill>
                        <a:latin typeface="Times New Roman" panose="02020603050405020304" pitchFamily="18" charset="0"/>
                        <a:ea typeface="楷体_GB2312" pitchFamily="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FF"/>
                    </a:solidFill>
                  </a:tcPr>
                </a:tc>
                <a:tc>
                  <a:txBody>
                    <a:bodyPr/>
                    <a:lstStyle>
                      <a:lvl1pPr marL="0" lvl="0" indent="0" algn="l" defTabSz="914400" eaLnBrk="0" fontAlgn="base" latinLnBrk="0" hangingPunct="0">
                        <a:lnSpc>
                          <a:spcPct val="100000"/>
                        </a:lnSpc>
                        <a:spcBef>
                          <a:spcPct val="5000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5pPr>
                    </a:lstStyle>
                    <a:p>
                      <a:pPr lvl="0" eaLnBrk="1" hangingPunct="1">
                        <a:spcBef>
                          <a:spcPct val="20000"/>
                        </a:spcBef>
                        <a:buClr>
                          <a:schemeClr val="tx2"/>
                        </a:buClr>
                        <a:buSzPct val="65000"/>
                        <a:buFont typeface="Wingdings" panose="05000000000000000000" pitchFamily="2" charset="2"/>
                        <a:buNone/>
                      </a:pPr>
                      <a:r>
                        <a:rPr lang="zh-CN" altLang="en-US" sz="2000" b="0" dirty="0">
                          <a:solidFill>
                            <a:schemeClr val="bg2"/>
                          </a:solidFill>
                          <a:latin typeface="Times New Roman" panose="02020603050405020304" pitchFamily="18" charset="0"/>
                          <a:ea typeface="楷体_GB2312" pitchFamily="1" charset="-122"/>
                        </a:rPr>
                        <a:t>斜长石、正长石、角闪石</a:t>
                      </a:r>
                      <a:endParaRPr lang="zh-CN" altLang="en-US" sz="2000" b="0" dirty="0">
                        <a:solidFill>
                          <a:schemeClr val="bg2"/>
                        </a:solidFill>
                        <a:latin typeface="Times New Roman" panose="02020603050405020304" pitchFamily="18" charset="0"/>
                        <a:ea typeface="楷体_GB2312" pitchFamily="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FF"/>
                    </a:solidFill>
                  </a:tcPr>
                </a:tc>
                <a:tc>
                  <a:txBody>
                    <a:bodyPr/>
                    <a:lstStyle>
                      <a:lvl1pPr marL="0" lvl="0" indent="0" algn="l" defTabSz="914400" eaLnBrk="0" fontAlgn="base" latinLnBrk="0" hangingPunct="0">
                        <a:lnSpc>
                          <a:spcPct val="100000"/>
                        </a:lnSpc>
                        <a:spcBef>
                          <a:spcPct val="5000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5pPr>
                    </a:lstStyle>
                    <a:p>
                      <a:pPr lvl="0" eaLnBrk="1" hangingPunct="1">
                        <a:spcBef>
                          <a:spcPct val="20000"/>
                        </a:spcBef>
                        <a:buClr>
                          <a:schemeClr val="tx2"/>
                        </a:buClr>
                        <a:buSzPct val="65000"/>
                        <a:buFont typeface="Wingdings" panose="05000000000000000000" pitchFamily="2" charset="2"/>
                        <a:buNone/>
                      </a:pPr>
                      <a:r>
                        <a:rPr lang="zh-CN" altLang="en-US" sz="2000" b="0" dirty="0">
                          <a:solidFill>
                            <a:schemeClr val="bg2"/>
                          </a:solidFill>
                          <a:latin typeface="Times New Roman" panose="02020603050405020304" pitchFamily="18" charset="0"/>
                          <a:ea typeface="楷体_GB2312" pitchFamily="1" charset="-122"/>
                        </a:rPr>
                        <a:t>辉石、斜长石</a:t>
                      </a:r>
                      <a:endParaRPr lang="zh-CN" altLang="en-US" sz="2000" b="0" dirty="0">
                        <a:solidFill>
                          <a:schemeClr val="bg2"/>
                        </a:solidFill>
                        <a:latin typeface="Times New Roman" panose="02020603050405020304" pitchFamily="18" charset="0"/>
                        <a:ea typeface="楷体_GB2312" pitchFamily="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FF"/>
                    </a:solidFill>
                  </a:tcPr>
                </a:tc>
                <a:tc>
                  <a:txBody>
                    <a:bodyPr/>
                    <a:lstStyle>
                      <a:lvl1pPr marL="0" lvl="0" indent="0" algn="l" defTabSz="914400" eaLnBrk="0" fontAlgn="base" latinLnBrk="0" hangingPunct="0">
                        <a:lnSpc>
                          <a:spcPct val="100000"/>
                        </a:lnSpc>
                        <a:spcBef>
                          <a:spcPct val="5000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2400" b="1" i="0" u="none" kern="1200" baseline="0">
                          <a:solidFill>
                            <a:srgbClr val="FFFF00"/>
                          </a:solidFill>
                          <a:latin typeface="Times New Roman" panose="02020603050405020304" pitchFamily="18" charset="0"/>
                          <a:ea typeface="宋体" panose="02010600030101010101" pitchFamily="2" charset="-122"/>
                        </a:defRPr>
                      </a:lvl5pPr>
                    </a:lstStyle>
                    <a:p>
                      <a:pPr lvl="0" eaLnBrk="1" hangingPunct="1">
                        <a:spcBef>
                          <a:spcPct val="20000"/>
                        </a:spcBef>
                        <a:buClr>
                          <a:schemeClr val="tx2"/>
                        </a:buClr>
                        <a:buSzPct val="65000"/>
                        <a:buFont typeface="Wingdings" panose="05000000000000000000" pitchFamily="2" charset="2"/>
                        <a:buNone/>
                      </a:pPr>
                      <a:r>
                        <a:rPr lang="zh-CN" altLang="en-US" sz="2000" b="0" dirty="0">
                          <a:solidFill>
                            <a:schemeClr val="bg2"/>
                          </a:solidFill>
                          <a:latin typeface="Times New Roman" panose="02020603050405020304" pitchFamily="18" charset="0"/>
                          <a:ea typeface="楷体_GB2312" pitchFamily="1" charset="-122"/>
                        </a:rPr>
                        <a:t>辉石、橄榄石</a:t>
                      </a:r>
                      <a:endParaRPr lang="zh-CN" altLang="en-US" sz="2000" b="0" dirty="0">
                        <a:solidFill>
                          <a:schemeClr val="bg2"/>
                        </a:solidFill>
                        <a:latin typeface="Times New Roman" panose="02020603050405020304" pitchFamily="18" charset="0"/>
                        <a:ea typeface="楷体_GB2312" pitchFamily="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FF"/>
                    </a:solidFill>
                  </a:tcPr>
                </a:tc>
              </a:tr>
            </a:tbl>
          </a:graphicData>
        </a:graphic>
      </p:graphicFrame>
      <p:sp>
        <p:nvSpPr>
          <p:cNvPr id="81944" name="Text Box 63"/>
          <p:cNvSpPr txBox="1"/>
          <p:nvPr/>
        </p:nvSpPr>
        <p:spPr>
          <a:xfrm>
            <a:off x="1006475" y="3557588"/>
            <a:ext cx="7561263" cy="461962"/>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颜色：     浅                              深</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81945" name="Line 65"/>
          <p:cNvSpPr/>
          <p:nvPr/>
        </p:nvSpPr>
        <p:spPr>
          <a:xfrm>
            <a:off x="3492500" y="3802063"/>
            <a:ext cx="3600450" cy="0"/>
          </a:xfrm>
          <a:prstGeom prst="line">
            <a:avLst/>
          </a:prstGeom>
          <a:ln w="25400" cap="flat" cmpd="sng">
            <a:solidFill>
              <a:srgbClr val="000080"/>
            </a:solidFill>
            <a:prstDash val="lgDash"/>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Text Box 2"/>
          <p:cNvSpPr txBox="1"/>
          <p:nvPr/>
        </p:nvSpPr>
        <p:spPr>
          <a:xfrm>
            <a:off x="1979613" y="620713"/>
            <a:ext cx="5832475" cy="523875"/>
          </a:xfrm>
          <a:prstGeom prst="rect">
            <a:avLst/>
          </a:prstGeom>
          <a:noFill/>
          <a:ln w="9525">
            <a:noFill/>
          </a:ln>
        </p:spPr>
        <p:txBody>
          <a:bodyPr>
            <a:spAutoFit/>
          </a:bodyPr>
          <a:p>
            <a:pPr algn="ctr" eaLnBrk="1" hangingPunct="1">
              <a:spcBef>
                <a:spcPct val="50000"/>
              </a:spcBef>
            </a:pPr>
            <a:r>
              <a:rPr lang="zh-CN" altLang="en-US" sz="2800" dirty="0">
                <a:solidFill>
                  <a:srgbClr val="000099"/>
                </a:solidFill>
                <a:latin typeface="黑体" panose="02010609060101010101" pitchFamily="49" charset="-122"/>
                <a:ea typeface="黑体" panose="02010609060101010101" pitchFamily="49" charset="-122"/>
              </a:rPr>
              <a:t>岩 浆 岩 分 类 表</a:t>
            </a:r>
            <a:endParaRPr lang="zh-CN" altLang="en-US" sz="2800" dirty="0">
              <a:solidFill>
                <a:srgbClr val="000099"/>
              </a:solidFill>
              <a:latin typeface="黑体" panose="02010609060101010101" pitchFamily="49" charset="-122"/>
              <a:ea typeface="黑体" panose="02010609060101010101" pitchFamily="49" charset="-122"/>
            </a:endParaRPr>
          </a:p>
        </p:txBody>
      </p:sp>
      <p:graphicFrame>
        <p:nvGraphicFramePr>
          <p:cNvPr id="44035" name="Group 3"/>
          <p:cNvGraphicFramePr>
            <a:graphicFrameLocks noGrp="1"/>
          </p:cNvGraphicFramePr>
          <p:nvPr/>
        </p:nvGraphicFramePr>
        <p:xfrm>
          <a:off x="1619250" y="1484313"/>
          <a:ext cx="7272338" cy="4797425"/>
        </p:xfrm>
        <a:graphic>
          <a:graphicData uri="http://schemas.openxmlformats.org/drawingml/2006/table">
            <a:tbl>
              <a:tblPr/>
              <a:tblGrid>
                <a:gridCol w="1152525"/>
                <a:gridCol w="1439863"/>
                <a:gridCol w="1439862"/>
                <a:gridCol w="1511300"/>
                <a:gridCol w="1728788"/>
              </a:tblGrid>
              <a:tr h="896268">
                <a:tc>
                  <a:txBody>
                    <a:bodyPr/>
                    <a:lstStyle/>
                    <a:p>
                      <a:pPr marL="0" marR="0" lvl="0" indent="0" algn="just"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成分</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p>
                      <a:pPr marL="0" marR="0" lvl="0" indent="0" algn="just"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分类</a:t>
                      </a:r>
                      <a:endParaRPr kumimoji="0" lang="zh-CN" sz="28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酸性岩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中性岩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基性岩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762131">
                <a:tc>
                  <a:txBody>
                    <a:bodyPr/>
                    <a:lstStyle/>
                    <a:p>
                      <a:pPr marL="0" marR="0" lvl="0" indent="0" algn="just"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sz="24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SiO</a:t>
                      </a:r>
                      <a:r>
                        <a:rPr kumimoji="0" lang="en-US" sz="2400" b="0" i="0" u="none" strike="noStrike" cap="none" normalizeH="0" baseline="-30000" smtClean="0">
                          <a:ln>
                            <a:noFill/>
                          </a:ln>
                          <a:solidFill>
                            <a:schemeClr val="bg2"/>
                          </a:solidFill>
                          <a:effectLst/>
                          <a:latin typeface="黑体" panose="02010609060101010101" pitchFamily="49" charset="-122"/>
                          <a:ea typeface="黑体" panose="02010609060101010101" pitchFamily="49" charset="-122"/>
                        </a:rPr>
                        <a:t>2</a:t>
                      </a:r>
                      <a:endParaRPr kumimoji="0" lang="en-US" sz="28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T="45729" marB="45729"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sz="24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&gt;65</a:t>
                      </a:r>
                      <a:r>
                        <a:rPr kumimoji="0" lang="zh-CN" altLang="en-US" sz="24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a:t>
                      </a:r>
                      <a:endParaRPr kumimoji="0" lang="zh-CN" altLang="en-US" sz="28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sz="24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52</a:t>
                      </a:r>
                      <a:r>
                        <a:rPr kumimoji="0" lang="zh-CN" altLang="en-US" sz="24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a:t>
                      </a:r>
                      <a:r>
                        <a:rPr kumimoji="0" lang="en-US" sz="24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-65</a:t>
                      </a:r>
                      <a:r>
                        <a:rPr kumimoji="0" lang="zh-CN" altLang="en-US" sz="24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a:t>
                      </a:r>
                      <a:endParaRPr kumimoji="0" lang="zh-CN" altLang="en-US" sz="28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sz="24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45</a:t>
                      </a:r>
                      <a:r>
                        <a:rPr kumimoji="0" lang="zh-CN" altLang="en-US" sz="24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a:t>
                      </a:r>
                      <a:r>
                        <a:rPr kumimoji="0" lang="en-US" sz="24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-52</a:t>
                      </a:r>
                      <a:r>
                        <a:rPr kumimoji="0" lang="zh-CN" altLang="en-US" sz="24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a:t>
                      </a:r>
                      <a:endParaRPr kumimoji="0" lang="zh-CN" altLang="en-US" sz="28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970129">
                <a:tc>
                  <a:txBody>
                    <a:bodyPr/>
                    <a:lstStyle/>
                    <a:p>
                      <a:pPr marL="0" marR="0" lvl="0" indent="0" algn="just"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主要矿物成分</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正长石</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石英</a:t>
                      </a:r>
                      <a:endParaRPr kumimoji="0" lang="zh-CN" sz="28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0" i="0" u="none" strike="noStrike" cap="none" normalizeH="0" baseline="0" smtClean="0">
                          <a:ln>
                            <a:noFill/>
                          </a:ln>
                          <a:solidFill>
                            <a:schemeClr val="bg2"/>
                          </a:solidFill>
                          <a:effectLst/>
                          <a:latin typeface="楷体_GB2312" pitchFamily="1" charset="-122"/>
                          <a:ea typeface="黑体" panose="02010609060101010101" pitchFamily="49" charset="-122"/>
                        </a:rPr>
                        <a:t>正长石</a:t>
                      </a:r>
                      <a:endParaRPr kumimoji="0" lang="zh-CN" altLang="en-US"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endParaRPr kumimoji="0" lang="zh-CN" altLang="en-US"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斜长石</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角闪石</a:t>
                      </a:r>
                      <a:endParaRPr kumimoji="0" lang="zh-CN" sz="28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辉石</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斜长石</a:t>
                      </a:r>
                      <a:endParaRPr kumimoji="0" lang="zh-CN" sz="28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646224">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喷出岩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流纹岩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粗面岩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安山岩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玄武岩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760543">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浅成岩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花岗斑岩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正长斑岩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闪长玢岩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辉绿岩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762131">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深成岩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花岗岩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正长岩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闪长岩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rPr>
                        <a:t>辉长岩</a:t>
                      </a:r>
                      <a:endParaRPr kumimoji="0" lang="zh-CN" sz="2400" b="0" i="0" u="none" strike="noStrike" cap="none" normalizeH="0" baseline="0" smtClean="0">
                        <a:ln>
                          <a:noFill/>
                        </a:ln>
                        <a:solidFill>
                          <a:schemeClr val="bg2"/>
                        </a:solidFill>
                        <a:effectLst/>
                        <a:latin typeface="楷体_GB2312" pitchFamily="1" charset="-122"/>
                        <a:ea typeface="黑体" panose="02010609060101010101" pitchFamily="49" charset="-122"/>
                      </a:endParaRPr>
                    </a:p>
                  </a:txBody>
                  <a:tcPr marT="45729" marB="4572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sp>
        <p:nvSpPr>
          <p:cNvPr id="84013" name="Text Box 68"/>
          <p:cNvSpPr txBox="1"/>
          <p:nvPr/>
        </p:nvSpPr>
        <p:spPr>
          <a:xfrm>
            <a:off x="2987675" y="6280150"/>
            <a:ext cx="5761038" cy="461963"/>
          </a:xfrm>
          <a:prstGeom prst="rect">
            <a:avLst/>
          </a:prstGeom>
          <a:noFill/>
          <a:ln w="9525">
            <a:noFill/>
          </a:ln>
        </p:spPr>
        <p:txBody>
          <a:bodyPr>
            <a:spAutoFit/>
          </a:bodyPr>
          <a:p>
            <a:pPr eaLnBrk="1" hangingPunct="1">
              <a:spcBef>
                <a:spcPct val="50000"/>
              </a:spcBef>
            </a:pPr>
            <a:r>
              <a:rPr lang="zh-CN" altLang="en-US" dirty="0">
                <a:solidFill>
                  <a:srgbClr val="000099"/>
                </a:solidFill>
                <a:latin typeface="Times New Roman" panose="02020603050405020304" pitchFamily="18" charset="0"/>
                <a:ea typeface="宋体" panose="02010600030101010101" pitchFamily="2" charset="-122"/>
              </a:rPr>
              <a:t>浅色                                                    深色</a:t>
            </a:r>
            <a:endParaRPr lang="zh-CN" altLang="en-US" dirty="0">
              <a:solidFill>
                <a:srgbClr val="000099"/>
              </a:solidFill>
              <a:latin typeface="Times New Roman" panose="02020603050405020304" pitchFamily="18" charset="0"/>
              <a:ea typeface="宋体" panose="02010600030101010101" pitchFamily="2" charset="-122"/>
            </a:endParaRPr>
          </a:p>
        </p:txBody>
      </p:sp>
      <p:sp>
        <p:nvSpPr>
          <p:cNvPr id="84014" name="Line 69"/>
          <p:cNvSpPr/>
          <p:nvPr/>
        </p:nvSpPr>
        <p:spPr>
          <a:xfrm flipV="1">
            <a:off x="3924300" y="6510338"/>
            <a:ext cx="3527425" cy="0"/>
          </a:xfrm>
          <a:prstGeom prst="line">
            <a:avLst/>
          </a:prstGeom>
          <a:ln w="38100" cap="flat" cmpd="sng">
            <a:solidFill>
              <a:srgbClr val="000099"/>
            </a:solidFill>
            <a:prstDash val="lgDash"/>
            <a:headEnd type="none" w="med" len="med"/>
            <a:tailEnd type="triangle" w="med" len="med"/>
          </a:ln>
        </p:spPr>
      </p:sp>
      <p:sp>
        <p:nvSpPr>
          <p:cNvPr id="84015" name="Text Box 71"/>
          <p:cNvSpPr txBox="1"/>
          <p:nvPr/>
        </p:nvSpPr>
        <p:spPr>
          <a:xfrm>
            <a:off x="0" y="4149725"/>
            <a:ext cx="554038" cy="2130425"/>
          </a:xfrm>
          <a:prstGeom prst="rect">
            <a:avLst/>
          </a:prstGeom>
          <a:noFill/>
          <a:ln w="9525">
            <a:noFill/>
          </a:ln>
        </p:spPr>
        <p:txBody>
          <a:bodyPr vert="eaVert">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细         粗</a:t>
            </a:r>
            <a:endParaRPr lang="zh-CN" altLang="en-US" dirty="0">
              <a:solidFill>
                <a:srgbClr val="000099"/>
              </a:solidFill>
              <a:latin typeface="黑体" panose="02010609060101010101" pitchFamily="49" charset="-122"/>
              <a:ea typeface="黑体" panose="02010609060101010101" pitchFamily="49" charset="-122"/>
            </a:endParaRPr>
          </a:p>
        </p:txBody>
      </p:sp>
      <p:sp>
        <p:nvSpPr>
          <p:cNvPr id="84016" name="Line 73"/>
          <p:cNvSpPr/>
          <p:nvPr/>
        </p:nvSpPr>
        <p:spPr>
          <a:xfrm flipV="1">
            <a:off x="307975" y="4725988"/>
            <a:ext cx="0" cy="1006475"/>
          </a:xfrm>
          <a:prstGeom prst="line">
            <a:avLst/>
          </a:prstGeom>
          <a:ln w="38100" cap="flat" cmpd="sng">
            <a:solidFill>
              <a:srgbClr val="000099"/>
            </a:solidFill>
            <a:prstDash val="solid"/>
            <a:headEnd type="none" w="med" len="med"/>
            <a:tailEnd type="triangle" w="med" len="med"/>
          </a:ln>
        </p:spPr>
      </p:sp>
      <p:sp>
        <p:nvSpPr>
          <p:cNvPr id="84017" name="Text Box 83"/>
          <p:cNvSpPr txBox="1"/>
          <p:nvPr/>
        </p:nvSpPr>
        <p:spPr>
          <a:xfrm>
            <a:off x="684213" y="4365625"/>
            <a:ext cx="971550" cy="1660525"/>
          </a:xfrm>
          <a:prstGeom prst="rect">
            <a:avLst/>
          </a:prstGeom>
          <a:noFill/>
          <a:ln w="9525">
            <a:noFill/>
          </a:ln>
        </p:spPr>
        <p:txBody>
          <a:bodyPr>
            <a:spAutoFit/>
          </a:bodyPr>
          <a:p>
            <a:pPr eaLnBrk="1" hangingPunct="1"/>
            <a:r>
              <a:rPr lang="zh-CN" altLang="en-US" sz="2000" b="0" dirty="0">
                <a:solidFill>
                  <a:srgbClr val="0000CC"/>
                </a:solidFill>
                <a:latin typeface="黑体" panose="02010609060101010101" pitchFamily="49" charset="-122"/>
                <a:ea typeface="黑体" panose="02010609060101010101" pitchFamily="49" charset="-122"/>
              </a:rPr>
              <a:t>隐晶质</a:t>
            </a:r>
            <a:endParaRPr lang="zh-CN" altLang="en-US" sz="2000" b="0" dirty="0">
              <a:solidFill>
                <a:srgbClr val="0000CC"/>
              </a:solidFill>
              <a:latin typeface="黑体" panose="02010609060101010101" pitchFamily="49" charset="-122"/>
              <a:ea typeface="黑体" panose="02010609060101010101" pitchFamily="49" charset="-122"/>
            </a:endParaRPr>
          </a:p>
          <a:p>
            <a:pPr eaLnBrk="1" hangingPunct="1">
              <a:spcBef>
                <a:spcPts val="600"/>
              </a:spcBef>
            </a:pPr>
            <a:r>
              <a:rPr lang="zh-CN" altLang="en-US" sz="2000" b="0" dirty="0">
                <a:solidFill>
                  <a:srgbClr val="0000CC"/>
                </a:solidFill>
                <a:latin typeface="黑体" panose="02010609060101010101" pitchFamily="49" charset="-122"/>
                <a:ea typeface="黑体" panose="02010609060101010101" pitchFamily="49" charset="-122"/>
              </a:rPr>
              <a:t>斑状</a:t>
            </a:r>
            <a:endParaRPr lang="en-US" altLang="x-none" sz="2000" b="0" dirty="0">
              <a:solidFill>
                <a:srgbClr val="0000CC"/>
              </a:solidFill>
              <a:latin typeface="黑体" panose="02010609060101010101" pitchFamily="49" charset="-122"/>
              <a:ea typeface="黑体" panose="02010609060101010101" pitchFamily="49" charset="-122"/>
            </a:endParaRPr>
          </a:p>
          <a:p>
            <a:pPr eaLnBrk="1" hangingPunct="1">
              <a:spcBef>
                <a:spcPts val="600"/>
              </a:spcBef>
            </a:pPr>
            <a:endParaRPr lang="en-US" altLang="x-none" sz="2800" b="0" dirty="0">
              <a:solidFill>
                <a:srgbClr val="0000CC"/>
              </a:solidFill>
              <a:latin typeface="黑体" panose="02010609060101010101" pitchFamily="49" charset="-122"/>
              <a:ea typeface="黑体" panose="02010609060101010101" pitchFamily="49" charset="-122"/>
            </a:endParaRPr>
          </a:p>
          <a:p>
            <a:pPr eaLnBrk="1" hangingPunct="1">
              <a:spcBef>
                <a:spcPts val="600"/>
              </a:spcBef>
            </a:pPr>
            <a:r>
              <a:rPr lang="zh-CN" altLang="en-US" sz="2000" b="0" dirty="0">
                <a:solidFill>
                  <a:srgbClr val="0000CC"/>
                </a:solidFill>
                <a:latin typeface="黑体" panose="02010609060101010101" pitchFamily="49" charset="-122"/>
                <a:ea typeface="黑体" panose="02010609060101010101" pitchFamily="49" charset="-122"/>
              </a:rPr>
              <a:t>显晶质</a:t>
            </a:r>
            <a:endParaRPr lang="zh-CN" altLang="en-US" sz="2000" b="0" dirty="0">
              <a:solidFill>
                <a:srgbClr val="0000CC"/>
              </a:solidFill>
              <a:latin typeface="黑体" panose="02010609060101010101" pitchFamily="49" charset="-122"/>
              <a:ea typeface="黑体" panose="02010609060101010101" pitchFamily="49" charset="-122"/>
            </a:endParaRPr>
          </a:p>
        </p:txBody>
      </p:sp>
      <p:sp>
        <p:nvSpPr>
          <p:cNvPr id="84018" name="AutoShape 84"/>
          <p:cNvSpPr/>
          <p:nvPr/>
        </p:nvSpPr>
        <p:spPr>
          <a:xfrm flipH="1">
            <a:off x="539750" y="4581525"/>
            <a:ext cx="215900" cy="1296988"/>
          </a:xfrm>
          <a:prstGeom prst="rightBrace">
            <a:avLst>
              <a:gd name="adj1" fmla="val 88719"/>
              <a:gd name="adj2" fmla="val 50000"/>
            </a:avLst>
          </a:prstGeom>
          <a:noFill/>
          <a:ln w="25400" cap="flat" cmpd="sng">
            <a:solidFill>
              <a:srgbClr val="0000FF"/>
            </a:solidFill>
            <a:prstDash val="solid"/>
            <a:headEnd type="none" w="med" len="med"/>
            <a:tailEnd type="none" w="med" len="med"/>
          </a:ln>
        </p:spPr>
        <p:txBody>
          <a:bodyPr wrap="none" anchor="ctr"/>
          <a:p>
            <a:pPr algn="ctr" eaLnBrk="1" hangingPunct="1"/>
            <a:endParaRPr lang="zh-CN" altLang="en-US" dirty="0">
              <a:solidFill>
                <a:srgbClr val="0000CC"/>
              </a:solidFill>
              <a:latin typeface="Times New Roman" panose="02020603050405020304" pitchFamily="18" charset="0"/>
              <a:ea typeface="楷体_GB2312" pitchFamily="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矩形 1"/>
          <p:cNvSpPr/>
          <p:nvPr/>
        </p:nvSpPr>
        <p:spPr>
          <a:xfrm>
            <a:off x="611188" y="404813"/>
            <a:ext cx="7921625" cy="1354137"/>
          </a:xfrm>
          <a:prstGeom prst="rect">
            <a:avLst/>
          </a:prstGeom>
          <a:noFill/>
          <a:ln w="9525">
            <a:noFill/>
          </a:ln>
        </p:spPr>
        <p:txBody>
          <a:bodyPr>
            <a:spAutoFit/>
          </a:bodyPr>
          <a:p>
            <a:pPr eaLnBrk="1" hangingPunct="1">
              <a:spcAft>
                <a:spcPts val="1200"/>
              </a:spcAft>
            </a:pPr>
            <a:r>
              <a:rPr lang="zh-CN" altLang="en-US" dirty="0">
                <a:solidFill>
                  <a:srgbClr val="000099"/>
                </a:solidFill>
                <a:latin typeface="黑体" panose="02010609060101010101" pitchFamily="49" charset="-122"/>
                <a:ea typeface="黑体" panose="02010609060101010101" pitchFamily="49" charset="-122"/>
              </a:rPr>
              <a:t>五、 几种常见岩浆岩的特征</a:t>
            </a:r>
            <a:endParaRPr lang="en-US" altLang="x-none" dirty="0">
              <a:solidFill>
                <a:srgbClr val="000099"/>
              </a:solidFill>
              <a:latin typeface="黑体" panose="02010609060101010101" pitchFamily="49" charset="-122"/>
              <a:ea typeface="黑体" panose="02010609060101010101" pitchFamily="49" charset="-122"/>
            </a:endParaRPr>
          </a:p>
          <a:p>
            <a:pPr eaLnBrk="1" hangingPunct="1">
              <a:spcAft>
                <a:spcPts val="1200"/>
              </a:spcAft>
            </a:pPr>
            <a:r>
              <a:rPr lang="zh-CN" altLang="en-US" b="0" dirty="0">
                <a:solidFill>
                  <a:srgbClr val="000099"/>
                </a:solidFill>
                <a:latin typeface="黑体" panose="02010609060101010101" pitchFamily="49" charset="-122"/>
                <a:ea typeface="黑体" panose="02010609060101010101" pitchFamily="49" charset="-122"/>
              </a:rPr>
              <a:t>花岗岩：显晶质结构，块状构造，主要矿物成份为正长石（肉红色）和石英（灰色）。为深成岩。</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84995" name="Picture 7" descr="24"/>
          <p:cNvPicPr>
            <a:picLocks noChangeAspect="1"/>
          </p:cNvPicPr>
          <p:nvPr/>
        </p:nvPicPr>
        <p:blipFill>
          <a:blip r:embed="rId1"/>
          <a:srcRect/>
          <a:stretch>
            <a:fillRect/>
          </a:stretch>
        </p:blipFill>
        <p:spPr>
          <a:xfrm>
            <a:off x="468313" y="1916113"/>
            <a:ext cx="5184775" cy="4340225"/>
          </a:xfrm>
          <a:prstGeom prst="rect">
            <a:avLst/>
          </a:prstGeom>
          <a:noFill/>
          <a:ln w="9525">
            <a:noFill/>
          </a:ln>
        </p:spPr>
      </p:pic>
      <p:pic>
        <p:nvPicPr>
          <p:cNvPr id="45060" name="Picture 6" descr="F:\Teaching\4 minerals and rocks\教学标本-岩浆岩\岩浆岩-花岗岩06-2.jpg"/>
          <p:cNvPicPr>
            <a:picLocks noChangeAspect="1"/>
          </p:cNvPicPr>
          <p:nvPr/>
        </p:nvPicPr>
        <p:blipFill>
          <a:blip r:embed="rId2"/>
          <a:srcRect/>
          <a:stretch>
            <a:fillRect/>
          </a:stretch>
        </p:blipFill>
        <p:spPr>
          <a:xfrm>
            <a:off x="2613025" y="1916113"/>
            <a:ext cx="6413500" cy="43561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wipe(right)">
                                      <p:cBhvr>
                                        <p:cTn id="7" dur="10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6018" name="Picture 2" descr="黄山-西海猴子观海"/>
          <p:cNvPicPr>
            <a:picLocks noChangeAspect="1"/>
          </p:cNvPicPr>
          <p:nvPr/>
        </p:nvPicPr>
        <p:blipFill>
          <a:blip r:embed="rId1"/>
          <a:stretch>
            <a:fillRect/>
          </a:stretch>
        </p:blipFill>
        <p:spPr>
          <a:xfrm>
            <a:off x="-9525" y="1258888"/>
            <a:ext cx="3717925" cy="4227512"/>
          </a:xfrm>
          <a:prstGeom prst="rect">
            <a:avLst/>
          </a:prstGeom>
          <a:noFill/>
          <a:ln w="9525">
            <a:noFill/>
          </a:ln>
        </p:spPr>
      </p:pic>
      <p:sp>
        <p:nvSpPr>
          <p:cNvPr id="86019" name="Text Box 4"/>
          <p:cNvSpPr txBox="1"/>
          <p:nvPr/>
        </p:nvSpPr>
        <p:spPr>
          <a:xfrm>
            <a:off x="1260475" y="5805488"/>
            <a:ext cx="7343775" cy="458787"/>
          </a:xfrm>
          <a:prstGeom prst="rect">
            <a:avLst/>
          </a:prstGeom>
          <a:noFill/>
          <a:ln w="9525">
            <a:noFill/>
          </a:ln>
        </p:spPr>
        <p:txBody>
          <a:bodyPr lIns="90170" tIns="46990" rIns="90170" bIns="46990">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花岗岩（黄山）           花岗岩（北京凤凰岭）</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86020" name="Picture 4" descr="090228凤凰岭24"/>
          <p:cNvPicPr>
            <a:picLocks noChangeAspect="1"/>
          </p:cNvPicPr>
          <p:nvPr/>
        </p:nvPicPr>
        <p:blipFill>
          <a:blip r:embed="rId2"/>
          <a:srcRect/>
          <a:stretch>
            <a:fillRect/>
          </a:stretch>
        </p:blipFill>
        <p:spPr>
          <a:xfrm>
            <a:off x="3732213" y="1268413"/>
            <a:ext cx="5400675" cy="4237037"/>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Text Box 2"/>
          <p:cNvSpPr txBox="1"/>
          <p:nvPr/>
        </p:nvSpPr>
        <p:spPr>
          <a:xfrm>
            <a:off x="466725" y="404813"/>
            <a:ext cx="5113338" cy="3913187"/>
          </a:xfrm>
          <a:prstGeom prst="rect">
            <a:avLst/>
          </a:prstGeom>
          <a:noFill/>
          <a:ln w="9525">
            <a:noFill/>
          </a:ln>
        </p:spPr>
        <p:txBody>
          <a:bodyPr>
            <a:spAutoFit/>
          </a:bodyPr>
          <a:p>
            <a:pPr eaLnBrk="1" hangingPunct="1">
              <a:spcBef>
                <a:spcPct val="50000"/>
              </a:spcBef>
              <a:spcAft>
                <a:spcPct val="50000"/>
              </a:spcAft>
            </a:pPr>
            <a:r>
              <a:rPr lang="zh-CN" altLang="en-US" sz="2800" dirty="0">
                <a:solidFill>
                  <a:srgbClr val="000099"/>
                </a:solidFill>
                <a:latin typeface="黑体" panose="02010609060101010101" pitchFamily="49" charset="-122"/>
                <a:ea typeface="黑体" panose="02010609060101010101" pitchFamily="49" charset="-122"/>
              </a:rPr>
              <a:t>第一节 岩浆作用和岩浆岩</a:t>
            </a:r>
            <a:endParaRPr lang="zh-CN" altLang="en-US" sz="2800" dirty="0">
              <a:solidFill>
                <a:srgbClr val="000099"/>
              </a:solidFill>
              <a:latin typeface="黑体" panose="02010609060101010101" pitchFamily="49" charset="-122"/>
              <a:ea typeface="黑体" panose="02010609060101010101" pitchFamily="49" charset="-122"/>
            </a:endParaRPr>
          </a:p>
          <a:p>
            <a:pPr eaLnBrk="1" hangingPunct="1">
              <a:spcBef>
                <a:spcPct val="50000"/>
              </a:spcBef>
              <a:spcAft>
                <a:spcPct val="50000"/>
              </a:spcAft>
            </a:pPr>
            <a:r>
              <a:rPr lang="zh-CN" altLang="en-US" dirty="0">
                <a:solidFill>
                  <a:srgbClr val="000099"/>
                </a:solidFill>
                <a:latin typeface="黑体" panose="02010609060101010101" pitchFamily="49" charset="-122"/>
                <a:ea typeface="黑体" panose="02010609060101010101" pitchFamily="49" charset="-122"/>
              </a:rPr>
              <a:t>一、岩浆作用</a:t>
            </a:r>
            <a:endParaRPr lang="zh-CN" altLang="en-US" dirty="0">
              <a:solidFill>
                <a:srgbClr val="000099"/>
              </a:solidFill>
              <a:latin typeface="黑体" panose="02010609060101010101" pitchFamily="49" charset="-122"/>
              <a:ea typeface="黑体" panose="02010609060101010101" pitchFamily="49" charset="-122"/>
            </a:endParaRPr>
          </a:p>
          <a:p>
            <a:pPr eaLnBrk="1" hangingPunct="1">
              <a:spcAft>
                <a:spcPct val="50000"/>
              </a:spcAft>
            </a:pPr>
            <a:r>
              <a:rPr lang="zh-CN" altLang="en-US" b="0" dirty="0">
                <a:solidFill>
                  <a:srgbClr val="000099"/>
                </a:solidFill>
                <a:latin typeface="黑体" panose="02010609060101010101" pitchFamily="49" charset="-122"/>
                <a:ea typeface="黑体" panose="02010609060101010101" pitchFamily="49" charset="-122"/>
              </a:rPr>
              <a:t>形成于上地幔或地壳深处的高温（温度在</a:t>
            </a:r>
            <a:r>
              <a:rPr lang="en-US" altLang="zh-CN" b="0" dirty="0">
                <a:solidFill>
                  <a:srgbClr val="000099"/>
                </a:solidFill>
                <a:latin typeface="黑体" panose="02010609060101010101" pitchFamily="49" charset="-122"/>
                <a:ea typeface="黑体" panose="02010609060101010101" pitchFamily="49" charset="-122"/>
              </a:rPr>
              <a:t>700</a:t>
            </a:r>
            <a:r>
              <a:rPr lang="zh-CN" altLang="en-US" b="0" dirty="0">
                <a:solidFill>
                  <a:srgbClr val="000099"/>
                </a:solidFill>
                <a:latin typeface="黑体" panose="02010609060101010101" pitchFamily="49" charset="-122"/>
                <a:ea typeface="黑体" panose="02010609060101010101" pitchFamily="49" charset="-122"/>
              </a:rPr>
              <a:t>゜</a:t>
            </a:r>
            <a:r>
              <a:rPr lang="en-US" altLang="zh-CN" b="0" dirty="0">
                <a:solidFill>
                  <a:srgbClr val="000099"/>
                </a:solidFill>
                <a:latin typeface="黑体" panose="02010609060101010101" pitchFamily="49" charset="-122"/>
                <a:ea typeface="黑体" panose="02010609060101010101" pitchFamily="49" charset="-122"/>
              </a:rPr>
              <a:t>C</a:t>
            </a:r>
            <a:r>
              <a:rPr lang="zh-CN" altLang="en-US" b="0" dirty="0">
                <a:solidFill>
                  <a:srgbClr val="000099"/>
                </a:solidFill>
                <a:latin typeface="黑体" panose="02010609060101010101" pitchFamily="49" charset="-122"/>
                <a:ea typeface="黑体" panose="02010609060101010101" pitchFamily="49" charset="-122"/>
              </a:rPr>
              <a:t>以上）熔融硅酸盐物质（岩浆），侵入地壳或喷出地表，称为岩浆作用。</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ts val="600"/>
              </a:spcAft>
            </a:pPr>
            <a:r>
              <a:rPr lang="zh-CN" altLang="en-US" b="0" dirty="0">
                <a:solidFill>
                  <a:srgbClr val="000099"/>
                </a:solidFill>
                <a:latin typeface="黑体" panose="02010609060101010101" pitchFamily="49" charset="-122"/>
                <a:ea typeface="黑体" panose="02010609060101010101" pitchFamily="49" charset="-122"/>
              </a:rPr>
              <a:t>侵入作用</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岩浆侵入地壳内部；</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Aft>
                <a:spcPts val="600"/>
              </a:spcAft>
            </a:pPr>
            <a:r>
              <a:rPr lang="zh-CN" altLang="en-US" b="0" dirty="0">
                <a:solidFill>
                  <a:srgbClr val="000099"/>
                </a:solidFill>
                <a:latin typeface="黑体" panose="02010609060101010101" pitchFamily="49" charset="-122"/>
                <a:ea typeface="黑体" panose="02010609060101010101" pitchFamily="49" charset="-122"/>
              </a:rPr>
              <a:t>喷出作用</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火山作用</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岩浆冲出地表。</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41987" name="Picture 4" descr="plutons,dykes,sills and volcanoes"/>
          <p:cNvPicPr>
            <a:picLocks noChangeAspect="1"/>
          </p:cNvPicPr>
          <p:nvPr/>
        </p:nvPicPr>
        <p:blipFill>
          <a:blip r:embed="rId1"/>
          <a:srcRect/>
          <a:stretch>
            <a:fillRect/>
          </a:stretch>
        </p:blipFill>
        <p:spPr>
          <a:xfrm>
            <a:off x="5616575" y="44450"/>
            <a:ext cx="3492500" cy="4205288"/>
          </a:xfrm>
          <a:prstGeom prst="rect">
            <a:avLst/>
          </a:prstGeom>
          <a:noFill/>
          <a:ln w="9525">
            <a:noFill/>
          </a:ln>
        </p:spPr>
      </p:pic>
      <p:sp>
        <p:nvSpPr>
          <p:cNvPr id="41988" name="Text Box 3"/>
          <p:cNvSpPr txBox="1"/>
          <p:nvPr/>
        </p:nvSpPr>
        <p:spPr>
          <a:xfrm>
            <a:off x="468313" y="4870450"/>
            <a:ext cx="8064500" cy="1333500"/>
          </a:xfrm>
          <a:prstGeom prst="rect">
            <a:avLst/>
          </a:prstGeom>
          <a:noFill/>
          <a:ln w="9525">
            <a:noFill/>
          </a:ln>
        </p:spPr>
        <p:txBody>
          <a:bodyPr>
            <a:spAutoFit/>
          </a:bodyPr>
          <a:p>
            <a:pPr algn="just" eaLnBrk="1" hangingPunct="1">
              <a:lnSpc>
                <a:spcPct val="80000"/>
              </a:lnSpc>
              <a:spcBef>
                <a:spcPct val="50000"/>
              </a:spcBef>
            </a:pPr>
            <a:r>
              <a:rPr lang="zh-CN" altLang="en-US" b="0" dirty="0">
                <a:solidFill>
                  <a:srgbClr val="000099"/>
                </a:solidFill>
                <a:latin typeface="黑体" panose="02010609060101010101" pitchFamily="49" charset="-122"/>
                <a:ea typeface="黑体" panose="02010609060101010101" pitchFamily="49" charset="-122"/>
              </a:rPr>
              <a:t>岩浆作用的结果：</a:t>
            </a:r>
            <a:endParaRPr lang="zh-CN" altLang="en-US" b="0" dirty="0">
              <a:solidFill>
                <a:srgbClr val="000099"/>
              </a:solidFill>
              <a:latin typeface="黑体" panose="02010609060101010101" pitchFamily="49" charset="-122"/>
              <a:ea typeface="黑体" panose="02010609060101010101" pitchFamily="49" charset="-122"/>
            </a:endParaRPr>
          </a:p>
          <a:p>
            <a:pPr algn="just" eaLnBrk="1" hangingPunct="1">
              <a:lnSpc>
                <a:spcPct val="80000"/>
              </a:lnSpc>
              <a:spcBef>
                <a:spcPct val="50000"/>
              </a:spcBef>
            </a:pPr>
            <a:r>
              <a:rPr lang="zh-CN" altLang="en-US" b="0" dirty="0">
                <a:solidFill>
                  <a:srgbClr val="000099"/>
                </a:solidFill>
                <a:latin typeface="黑体" panose="02010609060101010101" pitchFamily="49" charset="-122"/>
                <a:ea typeface="黑体" panose="02010609060101010101" pitchFamily="49" charset="-122"/>
              </a:rPr>
              <a:t>侵入和喷出的岩浆体 →</a:t>
            </a:r>
            <a:r>
              <a:rPr lang="en-US" altLang="x-none" b="0" dirty="0">
                <a:solidFill>
                  <a:srgbClr val="000099"/>
                </a:solidFill>
                <a:latin typeface="黑体" panose="02010609060101010101" pitchFamily="49" charset="-122"/>
                <a:ea typeface="黑体" panose="02010609060101010101" pitchFamily="49" charset="-122"/>
              </a:rPr>
              <a:t> </a:t>
            </a:r>
            <a:r>
              <a:rPr lang="zh-CN" altLang="en-US" b="0" dirty="0">
                <a:solidFill>
                  <a:srgbClr val="000099"/>
                </a:solidFill>
                <a:latin typeface="黑体" panose="02010609060101010101" pitchFamily="49" charset="-122"/>
                <a:ea typeface="黑体" panose="02010609060101010101" pitchFamily="49" charset="-122"/>
              </a:rPr>
              <a:t>冷凝 →</a:t>
            </a:r>
            <a:r>
              <a:rPr lang="en-US" altLang="x-none" b="0" dirty="0">
                <a:solidFill>
                  <a:srgbClr val="000099"/>
                </a:solidFill>
                <a:latin typeface="黑体" panose="02010609060101010101" pitchFamily="49" charset="-122"/>
                <a:ea typeface="黑体" panose="02010609060101010101" pitchFamily="49" charset="-122"/>
              </a:rPr>
              <a:t> </a:t>
            </a:r>
            <a:r>
              <a:rPr lang="zh-CN" altLang="en-US" dirty="0">
                <a:solidFill>
                  <a:srgbClr val="000099"/>
                </a:solidFill>
                <a:latin typeface="黑体" panose="02010609060101010101" pitchFamily="49" charset="-122"/>
                <a:ea typeface="黑体" panose="02010609060101010101" pitchFamily="49" charset="-122"/>
              </a:rPr>
              <a:t>岩浆岩（火成岩）</a:t>
            </a:r>
            <a:r>
              <a:rPr lang="zh-CN" altLang="en-US" b="0" dirty="0">
                <a:solidFill>
                  <a:srgbClr val="000099"/>
                </a:solidFill>
                <a:latin typeface="黑体" panose="02010609060101010101" pitchFamily="49" charset="-122"/>
                <a:ea typeface="黑体" panose="02010609060101010101" pitchFamily="49" charset="-122"/>
              </a:rPr>
              <a:t>。</a:t>
            </a:r>
            <a:endParaRPr lang="zh-CN" altLang="en-US" b="0" dirty="0">
              <a:solidFill>
                <a:srgbClr val="000099"/>
              </a:solidFill>
              <a:latin typeface="黑体" panose="02010609060101010101" pitchFamily="49" charset="-122"/>
              <a:ea typeface="黑体" panose="02010609060101010101" pitchFamily="49" charset="-122"/>
            </a:endParaRPr>
          </a:p>
          <a:p>
            <a:pPr algn="just" eaLnBrk="1" hangingPunct="1">
              <a:lnSpc>
                <a:spcPct val="80000"/>
              </a:lnSpc>
              <a:spcBef>
                <a:spcPct val="50000"/>
              </a:spcBef>
            </a:pPr>
            <a:r>
              <a:rPr lang="zh-CN" altLang="en-US" b="0" dirty="0">
                <a:solidFill>
                  <a:srgbClr val="000099"/>
                </a:solidFill>
                <a:latin typeface="黑体" panose="02010609060101010101" pitchFamily="49" charset="-122"/>
                <a:ea typeface="黑体" panose="02010609060101010101" pitchFamily="49" charset="-122"/>
              </a:rPr>
              <a:t>岩浆体 →</a:t>
            </a:r>
            <a:r>
              <a:rPr lang="en-US" altLang="x-none" b="0" dirty="0">
                <a:solidFill>
                  <a:srgbClr val="000099"/>
                </a:solidFill>
                <a:latin typeface="黑体" panose="02010609060101010101" pitchFamily="49" charset="-122"/>
                <a:ea typeface="黑体" panose="02010609060101010101" pitchFamily="49" charset="-122"/>
              </a:rPr>
              <a:t> </a:t>
            </a:r>
            <a:r>
              <a:rPr lang="zh-CN" altLang="en-US" b="0" dirty="0">
                <a:solidFill>
                  <a:srgbClr val="000099"/>
                </a:solidFill>
                <a:latin typeface="黑体" panose="02010609060101010101" pitchFamily="49" charset="-122"/>
                <a:ea typeface="黑体" panose="02010609060101010101" pitchFamily="49" charset="-122"/>
              </a:rPr>
              <a:t>高温、化学活动性的气液流体 →</a:t>
            </a:r>
            <a:r>
              <a:rPr lang="en-US" altLang="x-none" b="0" dirty="0">
                <a:solidFill>
                  <a:srgbClr val="000099"/>
                </a:solidFill>
                <a:latin typeface="黑体" panose="02010609060101010101" pitchFamily="49" charset="-122"/>
                <a:ea typeface="黑体" panose="02010609060101010101" pitchFamily="49" charset="-122"/>
              </a:rPr>
              <a:t> </a:t>
            </a:r>
            <a:r>
              <a:rPr lang="zh-CN" altLang="en-US" b="0" dirty="0">
                <a:solidFill>
                  <a:srgbClr val="000099"/>
                </a:solidFill>
                <a:latin typeface="黑体" panose="02010609060101010101" pitchFamily="49" charset="-122"/>
                <a:ea typeface="黑体" panose="02010609060101010101" pitchFamily="49" charset="-122"/>
              </a:rPr>
              <a:t>作用于围岩。</a:t>
            </a:r>
            <a:endParaRPr lang="en-US" altLang="x-none"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7042" name="Picture 5" descr="C:\Users\Wen\Desktop\图片1.jpg"/>
          <p:cNvPicPr>
            <a:picLocks noChangeAspect="1"/>
          </p:cNvPicPr>
          <p:nvPr/>
        </p:nvPicPr>
        <p:blipFill>
          <a:blip r:embed="rId1"/>
          <a:stretch>
            <a:fillRect/>
          </a:stretch>
        </p:blipFill>
        <p:spPr>
          <a:xfrm>
            <a:off x="31750" y="1743075"/>
            <a:ext cx="7594600" cy="4551363"/>
          </a:xfrm>
          <a:prstGeom prst="rect">
            <a:avLst/>
          </a:prstGeom>
          <a:noFill/>
          <a:ln w="9525">
            <a:noFill/>
          </a:ln>
        </p:spPr>
      </p:pic>
      <p:sp>
        <p:nvSpPr>
          <p:cNvPr id="87043" name="TextBox 6"/>
          <p:cNvSpPr txBox="1"/>
          <p:nvPr/>
        </p:nvSpPr>
        <p:spPr>
          <a:xfrm>
            <a:off x="468313" y="404813"/>
            <a:ext cx="8351837" cy="830262"/>
          </a:xfrm>
          <a:prstGeom prst="rect">
            <a:avLst/>
          </a:prstGeom>
          <a:noFill/>
          <a:ln w="9525">
            <a:noFill/>
          </a:ln>
        </p:spPr>
        <p:txBody>
          <a:bodyPr>
            <a:spAutoFit/>
          </a:bodyPr>
          <a:p>
            <a:pPr eaLnBrk="1" hangingPunct="1"/>
            <a:r>
              <a:rPr lang="zh-CN" altLang="en-US" b="0" dirty="0">
                <a:solidFill>
                  <a:srgbClr val="000099"/>
                </a:solidFill>
                <a:latin typeface="黑体" panose="02010609060101010101" pitchFamily="49" charset="-122"/>
                <a:ea typeface="黑体" panose="02010609060101010101" pitchFamily="49" charset="-122"/>
              </a:rPr>
              <a:t>安山岩：斑状结构，气孔状构造、块状构造。斑晶（白色条状）为斜长石，基质为隐晶质，为喷出岩。</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47108" name="Picture 5" descr="C:\Users\Wen\Desktop\图片1.jpg"/>
          <p:cNvPicPr>
            <a:picLocks noChangeAspect="1"/>
          </p:cNvPicPr>
          <p:nvPr/>
        </p:nvPicPr>
        <p:blipFill>
          <a:blip r:embed="rId2"/>
          <a:srcRect/>
          <a:stretch>
            <a:fillRect/>
          </a:stretch>
        </p:blipFill>
        <p:spPr>
          <a:xfrm>
            <a:off x="4175125" y="1743075"/>
            <a:ext cx="4991100" cy="45513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fade">
                                      <p:cBhvr>
                                        <p:cTn id="7" dur="10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Text Box 3"/>
          <p:cNvSpPr txBox="1"/>
          <p:nvPr/>
        </p:nvSpPr>
        <p:spPr>
          <a:xfrm>
            <a:off x="360363" y="260350"/>
            <a:ext cx="8459787" cy="831850"/>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玄武岩：黑色，隐晶质结构，气孔或杏仁构造、块状构造，有时发育柱状节理。矿物成分为辉石和斜长石，为喷出岩。</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88067" name="Picture 4" descr="岩浆岩-玄武岩basalt"/>
          <p:cNvPicPr>
            <a:picLocks noChangeAspect="1"/>
          </p:cNvPicPr>
          <p:nvPr/>
        </p:nvPicPr>
        <p:blipFill>
          <a:blip r:embed="rId1"/>
          <a:stretch>
            <a:fillRect/>
          </a:stretch>
        </p:blipFill>
        <p:spPr>
          <a:xfrm>
            <a:off x="4572000" y="1587500"/>
            <a:ext cx="4503738" cy="5067300"/>
          </a:xfrm>
          <a:prstGeom prst="rect">
            <a:avLst/>
          </a:prstGeom>
          <a:noFill/>
          <a:ln w="9525">
            <a:noFill/>
          </a:ln>
        </p:spPr>
      </p:pic>
      <p:pic>
        <p:nvPicPr>
          <p:cNvPr id="88068" name="Picture 5" descr="F:\Teaching\4 minerals and rocks\rock igneous岩浆岩\29.jpg"/>
          <p:cNvPicPr>
            <a:picLocks noChangeAspect="1"/>
          </p:cNvPicPr>
          <p:nvPr/>
        </p:nvPicPr>
        <p:blipFill>
          <a:blip r:embed="rId2"/>
          <a:srcRect/>
          <a:stretch>
            <a:fillRect/>
          </a:stretch>
        </p:blipFill>
        <p:spPr>
          <a:xfrm>
            <a:off x="303213" y="3754438"/>
            <a:ext cx="4103687" cy="3119437"/>
          </a:xfrm>
          <a:prstGeom prst="rect">
            <a:avLst/>
          </a:prstGeom>
          <a:noFill/>
          <a:ln w="9525">
            <a:noFill/>
          </a:ln>
        </p:spPr>
      </p:pic>
      <p:pic>
        <p:nvPicPr>
          <p:cNvPr id="88069" name="Picture 6" descr="F:\Teaching\4 minerals and rocks\rock igneous岩浆岩\vesicular.basalt2.jpg"/>
          <p:cNvPicPr>
            <a:picLocks noChangeAspect="1"/>
          </p:cNvPicPr>
          <p:nvPr/>
        </p:nvPicPr>
        <p:blipFill>
          <a:blip r:embed="rId3"/>
          <a:srcRect/>
          <a:stretch>
            <a:fillRect/>
          </a:stretch>
        </p:blipFill>
        <p:spPr>
          <a:xfrm>
            <a:off x="309563" y="1225550"/>
            <a:ext cx="4103687" cy="256540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2"/>
          <p:cNvSpPr>
            <a:spLocks noGrp="1"/>
          </p:cNvSpPr>
          <p:nvPr>
            <p:ph type="title"/>
          </p:nvPr>
        </p:nvSpPr>
        <p:spPr/>
        <p:txBody>
          <a:bodyPr vert="horz" wrap="square" lIns="91440" tIns="45720" rIns="91440" bIns="45720" anchor="ctr"/>
          <a:p>
            <a:pPr eaLnBrk="1" hangingPunct="1"/>
            <a:endParaRPr lang="zh-CN" altLang="en-US" dirty="0"/>
          </a:p>
        </p:txBody>
      </p:sp>
      <p:pic>
        <p:nvPicPr>
          <p:cNvPr id="89091" name="Picture 3" descr="玄武岩柱状节理the earth"/>
          <p:cNvPicPr>
            <a:picLocks noGrp="1" noChangeAspect="1"/>
          </p:cNvPicPr>
          <p:nvPr>
            <p:ph sz="half" idx="4294967295"/>
          </p:nvPr>
        </p:nvPicPr>
        <p:blipFill>
          <a:blip r:embed="rId1"/>
          <a:srcRect/>
          <a:stretch>
            <a:fillRect/>
          </a:stretch>
        </p:blipFill>
        <p:spPr>
          <a:xfrm>
            <a:off x="1403350" y="0"/>
            <a:ext cx="7740650" cy="6899275"/>
          </a:xfrm>
        </p:spPr>
      </p:pic>
      <p:sp>
        <p:nvSpPr>
          <p:cNvPr id="89092" name="Text Box 4"/>
          <p:cNvSpPr txBox="1"/>
          <p:nvPr/>
        </p:nvSpPr>
        <p:spPr>
          <a:xfrm>
            <a:off x="0" y="3933825"/>
            <a:ext cx="3635375" cy="641350"/>
          </a:xfrm>
          <a:prstGeom prst="rect">
            <a:avLst/>
          </a:prstGeom>
          <a:solidFill>
            <a:srgbClr val="CCFFFF">
              <a:alpha val="67058"/>
            </a:srgbClr>
          </a:solidFill>
          <a:ln w="9525">
            <a:noFill/>
          </a:ln>
        </p:spPr>
        <p:txBody>
          <a:bodyPr>
            <a:spAutoFit/>
          </a:bodyPr>
          <a:p>
            <a:pPr eaLnBrk="1" hangingPunct="1">
              <a:spcBef>
                <a:spcPct val="50000"/>
              </a:spcBef>
            </a:pPr>
            <a:r>
              <a:rPr lang="zh-CN" altLang="en-US" sz="3600" dirty="0">
                <a:solidFill>
                  <a:srgbClr val="000099"/>
                </a:solidFill>
                <a:latin typeface="黑体" panose="02010609060101010101" pitchFamily="49" charset="-122"/>
                <a:ea typeface="黑体" panose="02010609060101010101" pitchFamily="49" charset="-122"/>
              </a:rPr>
              <a:t>玄武岩柱状节理</a:t>
            </a:r>
            <a:endParaRPr lang="zh-CN" altLang="en-US" sz="3600" dirty="0">
              <a:solidFill>
                <a:srgbClr val="000099"/>
              </a:solidFill>
              <a:latin typeface="黑体" panose="02010609060101010101" pitchFamily="49" charset="-122"/>
              <a:ea typeface="黑体" panose="02010609060101010101" pitchFamily="49" charset="-122"/>
            </a:endParaRPr>
          </a:p>
        </p:txBody>
      </p:sp>
      <p:pic>
        <p:nvPicPr>
          <p:cNvPr id="89093" name="Picture 5" descr="柱状节理"/>
          <p:cNvPicPr>
            <a:picLocks noGrp="1" noChangeAspect="1"/>
          </p:cNvPicPr>
          <p:nvPr>
            <p:ph sz="half" idx="4294967295"/>
          </p:nvPr>
        </p:nvPicPr>
        <p:blipFill>
          <a:blip r:embed="rId2"/>
          <a:srcRect/>
          <a:stretch>
            <a:fillRect/>
          </a:stretch>
        </p:blipFill>
        <p:spPr>
          <a:xfrm>
            <a:off x="0" y="0"/>
            <a:ext cx="3810000" cy="3609975"/>
          </a:xfrm>
        </p:spPr>
      </p:pic>
      <p:grpSp>
        <p:nvGrpSpPr>
          <p:cNvPr id="2" name="Group 6"/>
          <p:cNvGrpSpPr/>
          <p:nvPr/>
        </p:nvGrpSpPr>
        <p:grpSpPr>
          <a:xfrm>
            <a:off x="1092200" y="620713"/>
            <a:ext cx="7872413" cy="5903912"/>
            <a:chOff x="0" y="0"/>
            <a:chExt cx="7872001" cy="5904656"/>
          </a:xfrm>
        </p:grpSpPr>
        <p:pic>
          <p:nvPicPr>
            <p:cNvPr id="89098" name="Picture 6" descr="C:\Users\wen\Desktop\玄武岩115.jpg"/>
            <p:cNvPicPr>
              <a:picLocks noChangeAspect="1"/>
            </p:cNvPicPr>
            <p:nvPr/>
          </p:nvPicPr>
          <p:blipFill>
            <a:blip r:embed="rId3"/>
            <a:stretch>
              <a:fillRect/>
            </a:stretch>
          </p:blipFill>
          <p:spPr>
            <a:xfrm>
              <a:off x="0" y="0"/>
              <a:ext cx="7872001" cy="5904656"/>
            </a:xfrm>
            <a:prstGeom prst="rect">
              <a:avLst/>
            </a:prstGeom>
            <a:noFill/>
            <a:ln w="9525">
              <a:noFill/>
            </a:ln>
          </p:spPr>
        </p:pic>
        <p:sp>
          <p:nvSpPr>
            <p:cNvPr id="89099" name="TextBox 7"/>
            <p:cNvSpPr txBox="1"/>
            <p:nvPr/>
          </p:nvSpPr>
          <p:spPr>
            <a:xfrm>
              <a:off x="167145" y="5472608"/>
              <a:ext cx="2736304" cy="369332"/>
            </a:xfrm>
            <a:prstGeom prst="rect">
              <a:avLst/>
            </a:prstGeom>
            <a:noFill/>
            <a:ln w="9525">
              <a:noFill/>
            </a:ln>
          </p:spPr>
          <p:txBody>
            <a:bodyPr>
              <a:spAutoFit/>
            </a:bodyPr>
            <a:p>
              <a:pPr eaLnBrk="1" hangingPunct="1"/>
              <a:r>
                <a:rPr lang="zh-CN" altLang="en-US" sz="1800" b="0" dirty="0">
                  <a:solidFill>
                    <a:srgbClr val="C00000"/>
                  </a:solidFill>
                  <a:latin typeface="Times New Roman" panose="02020603050405020304" pitchFamily="18" charset="0"/>
                  <a:ea typeface="宋体" panose="02010600030101010101" pitchFamily="2" charset="-122"/>
                </a:rPr>
                <a:t>内蒙乌兰察布柱状玄武岩</a:t>
              </a:r>
              <a:endParaRPr lang="zh-CN" altLang="en-US" sz="1800" b="0" dirty="0">
                <a:solidFill>
                  <a:srgbClr val="C00000"/>
                </a:solidFill>
                <a:latin typeface="Times New Roman" panose="02020603050405020304" pitchFamily="18" charset="0"/>
                <a:ea typeface="宋体" panose="02010600030101010101" pitchFamily="2" charset="-122"/>
              </a:endParaRPr>
            </a:p>
          </p:txBody>
        </p:sp>
      </p:grpSp>
      <p:grpSp>
        <p:nvGrpSpPr>
          <p:cNvPr id="3" name="Group 9"/>
          <p:cNvGrpSpPr/>
          <p:nvPr/>
        </p:nvGrpSpPr>
        <p:grpSpPr>
          <a:xfrm>
            <a:off x="1331913" y="782638"/>
            <a:ext cx="7561262" cy="5670550"/>
            <a:chOff x="0" y="0"/>
            <a:chExt cx="7560840" cy="5670630"/>
          </a:xfrm>
        </p:grpSpPr>
        <p:pic>
          <p:nvPicPr>
            <p:cNvPr id="89096" name="Picture 7" descr="C:\Users\wen\Desktop\081028 G-Corner Basalt.jpg"/>
            <p:cNvPicPr>
              <a:picLocks noChangeAspect="1"/>
            </p:cNvPicPr>
            <p:nvPr/>
          </p:nvPicPr>
          <p:blipFill>
            <a:blip r:embed="rId4"/>
            <a:stretch>
              <a:fillRect/>
            </a:stretch>
          </p:blipFill>
          <p:spPr>
            <a:xfrm>
              <a:off x="0" y="0"/>
              <a:ext cx="7560840" cy="5670630"/>
            </a:xfrm>
            <a:prstGeom prst="rect">
              <a:avLst/>
            </a:prstGeom>
            <a:noFill/>
            <a:ln w="9525">
              <a:noFill/>
            </a:ln>
          </p:spPr>
        </p:pic>
        <p:sp>
          <p:nvSpPr>
            <p:cNvPr id="89097" name="TextBox 10"/>
            <p:cNvSpPr txBox="1"/>
            <p:nvPr/>
          </p:nvSpPr>
          <p:spPr>
            <a:xfrm>
              <a:off x="72007" y="5238582"/>
              <a:ext cx="3239903" cy="369337"/>
            </a:xfrm>
            <a:prstGeom prst="rect">
              <a:avLst/>
            </a:prstGeom>
            <a:noFill/>
            <a:ln w="9525">
              <a:noFill/>
            </a:ln>
          </p:spPr>
          <p:txBody>
            <a:bodyPr>
              <a:spAutoFit/>
            </a:bodyPr>
            <a:p>
              <a:pPr eaLnBrk="1" hangingPunct="1"/>
              <a:r>
                <a:rPr lang="zh-CN" altLang="en-US" sz="1800" b="0" dirty="0">
                  <a:solidFill>
                    <a:srgbClr val="C00000"/>
                  </a:solidFill>
                  <a:latin typeface="Times New Roman" panose="02020603050405020304" pitchFamily="18" charset="0"/>
                  <a:ea typeface="宋体" panose="02010600030101010101" pitchFamily="2" charset="-122"/>
                </a:rPr>
                <a:t>柱状玄武岩（清华大学地质角）</a:t>
              </a:r>
              <a:endParaRPr lang="zh-CN" altLang="en-US" sz="1800" b="0" dirty="0">
                <a:solidFill>
                  <a:srgbClr val="C00000"/>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Text Box 9"/>
          <p:cNvSpPr txBox="1"/>
          <p:nvPr/>
        </p:nvSpPr>
        <p:spPr>
          <a:xfrm>
            <a:off x="4656138" y="6321425"/>
            <a:ext cx="1689100" cy="304800"/>
          </a:xfrm>
          <a:prstGeom prst="rect">
            <a:avLst/>
          </a:prstGeom>
          <a:noFill/>
          <a:ln w="9525">
            <a:noFill/>
          </a:ln>
        </p:spPr>
        <p:txBody>
          <a:bodyPr wrap="none">
            <a:spAutoFit/>
          </a:bodyPr>
          <a:p>
            <a:pPr eaLnBrk="1" hangingPunct="1">
              <a:spcBef>
                <a:spcPct val="50000"/>
              </a:spcBef>
            </a:pPr>
            <a:r>
              <a:rPr lang="zh-CN" altLang="en-US" sz="1400" dirty="0">
                <a:solidFill>
                  <a:schemeClr val="accent2"/>
                </a:solidFill>
                <a:latin typeface="Times New Roman" panose="02020603050405020304" pitchFamily="18" charset="0"/>
                <a:ea typeface="宋体" panose="02010600030101010101" pitchFamily="2" charset="-122"/>
              </a:rPr>
              <a:t>Devils Tower，美国</a:t>
            </a:r>
            <a:endParaRPr lang="zh-CN" altLang="en-US" dirty="0">
              <a:latin typeface="Times New Roman" panose="02020603050405020304" pitchFamily="18" charset="0"/>
              <a:ea typeface="宋体" panose="02010600030101010101" pitchFamily="2" charset="-122"/>
            </a:endParaRPr>
          </a:p>
        </p:txBody>
      </p:sp>
      <p:pic>
        <p:nvPicPr>
          <p:cNvPr id="90115" name="Picture 3" descr="basalt(giantcrystals.strahlen.org)"/>
          <p:cNvPicPr>
            <a:picLocks noChangeAspect="1"/>
          </p:cNvPicPr>
          <p:nvPr/>
        </p:nvPicPr>
        <p:blipFill>
          <a:blip r:embed="rId1">
            <a:lum bright="-6000" contrast="6000"/>
          </a:blip>
          <a:srcRect/>
          <a:stretch>
            <a:fillRect/>
          </a:stretch>
        </p:blipFill>
        <p:spPr>
          <a:xfrm>
            <a:off x="4559300" y="3467100"/>
            <a:ext cx="4573588" cy="3381375"/>
          </a:xfrm>
          <a:prstGeom prst="rect">
            <a:avLst/>
          </a:prstGeom>
          <a:noFill/>
          <a:ln w="9525">
            <a:noFill/>
          </a:ln>
        </p:spPr>
      </p:pic>
      <p:pic>
        <p:nvPicPr>
          <p:cNvPr id="90116" name="Picture 4" descr="Giants_Causeway_2s"/>
          <p:cNvPicPr>
            <a:picLocks noChangeAspect="1"/>
          </p:cNvPicPr>
          <p:nvPr/>
        </p:nvPicPr>
        <p:blipFill>
          <a:blip r:embed="rId2"/>
          <a:srcRect/>
          <a:stretch>
            <a:fillRect/>
          </a:stretch>
        </p:blipFill>
        <p:spPr>
          <a:xfrm>
            <a:off x="4549775" y="776288"/>
            <a:ext cx="4570413" cy="2706687"/>
          </a:xfrm>
          <a:prstGeom prst="rect">
            <a:avLst/>
          </a:prstGeom>
          <a:noFill/>
          <a:ln w="9525">
            <a:noFill/>
          </a:ln>
        </p:spPr>
      </p:pic>
      <p:sp>
        <p:nvSpPr>
          <p:cNvPr id="90117" name="Text Box 5"/>
          <p:cNvSpPr txBox="1"/>
          <p:nvPr/>
        </p:nvSpPr>
        <p:spPr>
          <a:xfrm>
            <a:off x="34925" y="6310313"/>
            <a:ext cx="2225675" cy="304800"/>
          </a:xfrm>
          <a:prstGeom prst="rect">
            <a:avLst/>
          </a:prstGeom>
          <a:noFill/>
          <a:ln w="9525">
            <a:noFill/>
          </a:ln>
        </p:spPr>
        <p:txBody>
          <a:bodyPr wrap="none">
            <a:spAutoFit/>
          </a:bodyPr>
          <a:p>
            <a:pPr eaLnBrk="1" hangingPunct="1">
              <a:spcBef>
                <a:spcPct val="50000"/>
              </a:spcBef>
            </a:pPr>
            <a:r>
              <a:rPr lang="zh-CN" altLang="en-US" sz="1400" dirty="0">
                <a:solidFill>
                  <a:schemeClr val="accent2"/>
                </a:solidFill>
                <a:latin typeface="Times New Roman" panose="02020603050405020304" pitchFamily="18" charset="0"/>
                <a:ea typeface="宋体" panose="02010600030101010101" pitchFamily="2" charset="-122"/>
                <a:sym typeface="Arial" panose="020B0604020202020204" pitchFamily="34" charset="0"/>
              </a:rPr>
              <a:t>Giants Causeway, 北爱尔兰</a:t>
            </a:r>
            <a:endParaRPr lang="zh-CN" altLang="en-US" sz="1400" dirty="0">
              <a:solidFill>
                <a:schemeClr val="accent2"/>
              </a:solidFill>
              <a:latin typeface="Times New Roman" panose="02020603050405020304" pitchFamily="18" charset="0"/>
              <a:ea typeface="宋体" panose="02010600030101010101" pitchFamily="2" charset="-122"/>
              <a:sym typeface="Arial" panose="020B0604020202020204" pitchFamily="34" charset="0"/>
            </a:endParaRPr>
          </a:p>
        </p:txBody>
      </p:sp>
      <p:sp>
        <p:nvSpPr>
          <p:cNvPr id="90118" name="Text Box 4"/>
          <p:cNvSpPr txBox="1"/>
          <p:nvPr/>
        </p:nvSpPr>
        <p:spPr>
          <a:xfrm>
            <a:off x="755650" y="188913"/>
            <a:ext cx="7732713" cy="460375"/>
          </a:xfrm>
          <a:prstGeom prst="rect">
            <a:avLst/>
          </a:prstGeom>
          <a:noFill/>
          <a:ln w="9525">
            <a:noFill/>
          </a:ln>
        </p:spPr>
        <p:txBody>
          <a:bodyPr lIns="90170" tIns="46990" rIns="90170" bIns="46990">
            <a:spAutoFit/>
          </a:bodyPr>
          <a:p>
            <a:pPr algn="ct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柱状节理玄武岩 -</a:t>
            </a:r>
            <a:r>
              <a:rPr lang="zh-CN" altLang="en-US" dirty="0">
                <a:solidFill>
                  <a:srgbClr val="000099"/>
                </a:solidFill>
                <a:latin typeface="黑体" panose="02010609060101010101" pitchFamily="49" charset="-122"/>
                <a:ea typeface="黑体" panose="02010609060101010101" pitchFamily="49" charset="-122"/>
                <a:sym typeface="Arial" panose="020B0604020202020204" pitchFamily="34" charset="0"/>
              </a:rPr>
              <a:t>- 北爱尔兰Giants Causeway </a:t>
            </a:r>
            <a:endParaRPr lang="zh-CN" altLang="en-US" dirty="0">
              <a:solidFill>
                <a:srgbClr val="000099"/>
              </a:solidFill>
              <a:latin typeface="黑体" panose="02010609060101010101" pitchFamily="49" charset="-122"/>
              <a:ea typeface="黑体" panose="02010609060101010101" pitchFamily="49" charset="-122"/>
              <a:sym typeface="Arial" panose="020B0604020202020204" pitchFamily="34" charset="0"/>
            </a:endParaRPr>
          </a:p>
        </p:txBody>
      </p:sp>
      <p:pic>
        <p:nvPicPr>
          <p:cNvPr id="90119" name="Picture 7"/>
          <p:cNvPicPr>
            <a:picLocks noChangeAspect="1"/>
          </p:cNvPicPr>
          <p:nvPr/>
        </p:nvPicPr>
        <p:blipFill>
          <a:blip r:embed="rId3"/>
          <a:stretch>
            <a:fillRect/>
          </a:stretch>
        </p:blipFill>
        <p:spPr>
          <a:xfrm>
            <a:off x="-1587" y="777875"/>
            <a:ext cx="4535487" cy="6065838"/>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Text Box 4"/>
          <p:cNvSpPr txBox="1"/>
          <p:nvPr/>
        </p:nvSpPr>
        <p:spPr>
          <a:xfrm>
            <a:off x="1042988" y="333375"/>
            <a:ext cx="6842125" cy="460375"/>
          </a:xfrm>
          <a:prstGeom prst="rect">
            <a:avLst/>
          </a:prstGeom>
          <a:noFill/>
          <a:ln w="9525">
            <a:noFill/>
          </a:ln>
        </p:spPr>
        <p:txBody>
          <a:bodyPr lIns="90170" tIns="46990" rIns="90170" bIns="46990">
            <a:spAutoFit/>
          </a:bodyPr>
          <a:p>
            <a:pPr algn="ct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柱状玄武岩 -- 福建漳州火山地质公园</a:t>
            </a:r>
            <a:endParaRPr lang="zh-CN" altLang="en-US" dirty="0">
              <a:solidFill>
                <a:srgbClr val="000099"/>
              </a:solidFill>
              <a:latin typeface="黑体" panose="02010609060101010101" pitchFamily="49" charset="-122"/>
              <a:ea typeface="黑体" panose="02010609060101010101" pitchFamily="49" charset="-122"/>
            </a:endParaRPr>
          </a:p>
        </p:txBody>
      </p:sp>
      <p:pic>
        <p:nvPicPr>
          <p:cNvPr id="91139" name="Picture 3"/>
          <p:cNvPicPr>
            <a:picLocks noChangeAspect="1"/>
          </p:cNvPicPr>
          <p:nvPr/>
        </p:nvPicPr>
        <p:blipFill>
          <a:blip r:embed="rId1"/>
          <a:stretch>
            <a:fillRect/>
          </a:stretch>
        </p:blipFill>
        <p:spPr>
          <a:xfrm>
            <a:off x="4079875" y="1701800"/>
            <a:ext cx="5062538" cy="3797300"/>
          </a:xfrm>
          <a:prstGeom prst="rect">
            <a:avLst/>
          </a:prstGeom>
          <a:noFill/>
          <a:ln w="9525">
            <a:noFill/>
          </a:ln>
        </p:spPr>
      </p:pic>
      <p:sp>
        <p:nvSpPr>
          <p:cNvPr id="91140" name="Text Box 4"/>
          <p:cNvSpPr txBox="1"/>
          <p:nvPr/>
        </p:nvSpPr>
        <p:spPr>
          <a:xfrm>
            <a:off x="107950" y="5373688"/>
            <a:ext cx="2379663" cy="304800"/>
          </a:xfrm>
          <a:prstGeom prst="rect">
            <a:avLst/>
          </a:prstGeom>
          <a:noFill/>
          <a:ln w="9525">
            <a:noFill/>
          </a:ln>
        </p:spPr>
        <p:txBody>
          <a:bodyPr wrap="none">
            <a:spAutoFit/>
          </a:bodyPr>
          <a:p>
            <a:pPr eaLnBrk="1" hangingPunct="1">
              <a:spcBef>
                <a:spcPct val="50000"/>
              </a:spcBef>
            </a:pPr>
            <a:r>
              <a:rPr lang="zh-CN" altLang="zh-CN" sz="1400" dirty="0">
                <a:solidFill>
                  <a:schemeClr val="accent2"/>
                </a:solidFill>
                <a:latin typeface="Times New Roman" panose="02020603050405020304" pitchFamily="18" charset="0"/>
                <a:ea typeface="宋体" panose="02010600030101010101" pitchFamily="2" charset="-122"/>
                <a:sym typeface="Arial" panose="020B0604020202020204" pitchFamily="34" charset="0"/>
              </a:rPr>
              <a:t>http://duck0921.blog.163.com/</a:t>
            </a:r>
            <a:endParaRPr lang="zh-CN" altLang="zh-CN" sz="1400" dirty="0">
              <a:solidFill>
                <a:schemeClr val="accent2"/>
              </a:solidFill>
              <a:latin typeface="Times New Roman" panose="02020603050405020304" pitchFamily="18" charset="0"/>
              <a:ea typeface="宋体" panose="02010600030101010101" pitchFamily="2" charset="-122"/>
              <a:sym typeface="Arial" panose="020B0604020202020204" pitchFamily="34" charset="0"/>
            </a:endParaRPr>
          </a:p>
        </p:txBody>
      </p:sp>
      <p:pic>
        <p:nvPicPr>
          <p:cNvPr id="91141" name="Picture 5"/>
          <p:cNvPicPr>
            <a:picLocks noChangeAspect="1"/>
          </p:cNvPicPr>
          <p:nvPr/>
        </p:nvPicPr>
        <p:blipFill>
          <a:blip r:embed="rId2"/>
          <a:stretch>
            <a:fillRect/>
          </a:stretch>
        </p:blipFill>
        <p:spPr>
          <a:xfrm>
            <a:off x="-25400" y="1701800"/>
            <a:ext cx="4113213" cy="38100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Text Box 2"/>
          <p:cNvSpPr txBox="1"/>
          <p:nvPr/>
        </p:nvSpPr>
        <p:spPr>
          <a:xfrm>
            <a:off x="452438" y="609600"/>
            <a:ext cx="8151812" cy="1431925"/>
          </a:xfrm>
          <a:prstGeom prst="rect">
            <a:avLst/>
          </a:prstGeom>
          <a:noFill/>
          <a:ln w="9525">
            <a:noFill/>
          </a:ln>
        </p:spPr>
        <p:txBody>
          <a:bodyPr>
            <a:spAutoFit/>
          </a:bodyPr>
          <a:p>
            <a:pPr algn="just" eaLnBrk="1" hangingPunct="1">
              <a:spcBef>
                <a:spcPct val="50000"/>
              </a:spcBef>
            </a:pPr>
            <a:r>
              <a:rPr lang="zh-CN" altLang="en-US" sz="2800" dirty="0">
                <a:solidFill>
                  <a:srgbClr val="000099"/>
                </a:solidFill>
                <a:latin typeface="黑体" panose="02010609060101010101" pitchFamily="49" charset="-122"/>
                <a:ea typeface="黑体" panose="02010609060101010101" pitchFamily="49" charset="-122"/>
              </a:rPr>
              <a:t>第二节 地壳运动（构造运动）和地质构造</a:t>
            </a:r>
            <a:endParaRPr lang="en-US" altLang="x-none" sz="2800" dirty="0">
              <a:solidFill>
                <a:srgbClr val="000099"/>
              </a:solidFill>
              <a:latin typeface="黑体" panose="02010609060101010101" pitchFamily="49" charset="-122"/>
              <a:ea typeface="黑体" panose="02010609060101010101" pitchFamily="49" charset="-122"/>
            </a:endParaRPr>
          </a:p>
          <a:p>
            <a:pPr algn="just"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岩石圈的挤压拉伸或水平错动活动，使地壳内岩体发生位移变形甚至破坏的作用，称为地壳运动或构造运动。</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92163" name="矩形 1"/>
          <p:cNvSpPr/>
          <p:nvPr/>
        </p:nvSpPr>
        <p:spPr>
          <a:xfrm>
            <a:off x="446088" y="2349500"/>
            <a:ext cx="8281987" cy="2803525"/>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一、地壳运动的空间分布</a:t>
            </a:r>
            <a:endParaRPr lang="en-US" altLang="x-none"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地壳运动</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挤压，拉伸和相对错动</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主要集中发生于全球的一些带状区段。地震是地壳运动的一个结果。</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en-US" altLang="zh-CN" b="0" dirty="0">
                <a:solidFill>
                  <a:srgbClr val="000099"/>
                </a:solidFill>
                <a:latin typeface="黑体" panose="02010609060101010101" pitchFamily="49" charset="-122"/>
                <a:ea typeface="黑体" panose="02010609060101010101" pitchFamily="49" charset="-122"/>
              </a:rPr>
              <a:t>1) </a:t>
            </a:r>
            <a:r>
              <a:rPr lang="zh-CN" altLang="en-US" b="0" dirty="0">
                <a:solidFill>
                  <a:srgbClr val="000099"/>
                </a:solidFill>
                <a:latin typeface="黑体" panose="02010609060101010101" pitchFamily="49" charset="-122"/>
                <a:ea typeface="黑体" panose="02010609060101010101" pitchFamily="49" charset="-122"/>
              </a:rPr>
              <a:t>环太平洋带</a:t>
            </a:r>
            <a:endParaRPr lang="zh-CN" altLang="en-US" b="0" dirty="0">
              <a:solidFill>
                <a:srgbClr val="000099"/>
              </a:solidFill>
              <a:latin typeface="黑体" panose="02010609060101010101" pitchFamily="49" charset="-122"/>
              <a:ea typeface="黑体" panose="02010609060101010101" pitchFamily="49" charset="-122"/>
            </a:endParaRPr>
          </a:p>
          <a:p>
            <a:pPr algn="just" eaLnBrk="1" hangingPunct="1">
              <a:spcBef>
                <a:spcPts val="600"/>
              </a:spcBef>
            </a:pPr>
            <a:r>
              <a:rPr lang="en-US" altLang="zh-CN" b="0" dirty="0">
                <a:solidFill>
                  <a:srgbClr val="000099"/>
                </a:solidFill>
                <a:latin typeface="黑体" panose="02010609060101010101" pitchFamily="49" charset="-122"/>
                <a:ea typeface="黑体" panose="02010609060101010101" pitchFamily="49" charset="-122"/>
              </a:rPr>
              <a:t>2) </a:t>
            </a:r>
            <a:r>
              <a:rPr lang="zh-CN" altLang="en-US" b="0" dirty="0">
                <a:solidFill>
                  <a:srgbClr val="000099"/>
                </a:solidFill>
                <a:latin typeface="黑体" panose="02010609060101010101" pitchFamily="49" charset="-122"/>
                <a:ea typeface="黑体" panose="02010609060101010101" pitchFamily="49" charset="-122"/>
              </a:rPr>
              <a:t>地中海－喜马拉雅</a:t>
            </a:r>
            <a:r>
              <a:rPr lang="zh-CN" altLang="en-US" b="0" dirty="0">
                <a:solidFill>
                  <a:srgbClr val="000099"/>
                </a:solidFill>
                <a:latin typeface="Times New Roman" panose="02020603050405020304" pitchFamily="18" charset="0"/>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印度尼西亚带</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Bef>
                <a:spcPts val="600"/>
              </a:spcBef>
            </a:pPr>
            <a:r>
              <a:rPr lang="en-US" altLang="zh-CN" b="0" dirty="0">
                <a:solidFill>
                  <a:srgbClr val="000099"/>
                </a:solidFill>
                <a:latin typeface="黑体" panose="02010609060101010101" pitchFamily="49" charset="-122"/>
                <a:ea typeface="黑体" panose="02010609060101010101" pitchFamily="49" charset="-122"/>
              </a:rPr>
              <a:t>3) </a:t>
            </a:r>
            <a:r>
              <a:rPr lang="zh-CN" altLang="en-US" b="0" dirty="0">
                <a:solidFill>
                  <a:srgbClr val="000099"/>
                </a:solidFill>
                <a:latin typeface="黑体" panose="02010609060101010101" pitchFamily="49" charset="-122"/>
                <a:ea typeface="黑体" panose="02010609060101010101" pitchFamily="49" charset="-122"/>
              </a:rPr>
              <a:t>大洋洋脊及大陆裂谷带</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3186" name="Picture 2" descr="浅中深~1"/>
          <p:cNvPicPr>
            <a:picLocks noChangeAspect="1"/>
          </p:cNvPicPr>
          <p:nvPr/>
        </p:nvPicPr>
        <p:blipFill>
          <a:blip r:embed="rId1"/>
          <a:stretch>
            <a:fillRect/>
          </a:stretch>
        </p:blipFill>
        <p:spPr>
          <a:xfrm>
            <a:off x="0" y="0"/>
            <a:ext cx="9144000" cy="5943600"/>
          </a:xfrm>
          <a:prstGeom prst="rect">
            <a:avLst/>
          </a:prstGeom>
          <a:noFill/>
          <a:ln w="9525">
            <a:noFill/>
          </a:ln>
        </p:spPr>
      </p:pic>
      <p:sp>
        <p:nvSpPr>
          <p:cNvPr id="93187" name="Text Box 3"/>
          <p:cNvSpPr txBox="1"/>
          <p:nvPr/>
        </p:nvSpPr>
        <p:spPr>
          <a:xfrm>
            <a:off x="2428875" y="6072188"/>
            <a:ext cx="4429125" cy="523875"/>
          </a:xfrm>
          <a:prstGeom prst="rect">
            <a:avLst/>
          </a:prstGeom>
          <a:noFill/>
          <a:ln w="9525">
            <a:noFill/>
          </a:ln>
        </p:spPr>
        <p:txBody>
          <a:bodyPr>
            <a:spAutoFit/>
          </a:bodyPr>
          <a:p>
            <a:pPr eaLnBrk="1" hangingPunct="1">
              <a:spcBef>
                <a:spcPct val="50000"/>
              </a:spcBef>
            </a:pPr>
            <a:r>
              <a:rPr lang="zh-CN" altLang="en-US" sz="2800" b="0" dirty="0">
                <a:solidFill>
                  <a:srgbClr val="000099"/>
                </a:solidFill>
                <a:latin typeface="黑体" panose="02010609060101010101" pitchFamily="49" charset="-122"/>
                <a:ea typeface="黑体" panose="02010609060101010101" pitchFamily="49" charset="-122"/>
              </a:rPr>
              <a:t>地壳运动的表现</a:t>
            </a:r>
            <a:r>
              <a:rPr lang="en-US" altLang="x-none" sz="2800" b="0" dirty="0">
                <a:solidFill>
                  <a:srgbClr val="000099"/>
                </a:solidFill>
                <a:latin typeface="黑体" panose="02010609060101010101" pitchFamily="49" charset="-122"/>
                <a:ea typeface="黑体" panose="02010609060101010101" pitchFamily="49" charset="-122"/>
              </a:rPr>
              <a:t> </a:t>
            </a:r>
            <a:r>
              <a:rPr lang="en-US" altLang="zh-CN" sz="2800" b="0" dirty="0">
                <a:solidFill>
                  <a:srgbClr val="000099"/>
                </a:solidFill>
                <a:latin typeface="黑体" panose="02010609060101010101" pitchFamily="49" charset="-122"/>
                <a:ea typeface="黑体" panose="02010609060101010101" pitchFamily="49" charset="-122"/>
              </a:rPr>
              <a:t>-- </a:t>
            </a:r>
            <a:r>
              <a:rPr lang="zh-CN" altLang="en-US" sz="2800" b="0" dirty="0">
                <a:solidFill>
                  <a:srgbClr val="000099"/>
                </a:solidFill>
                <a:latin typeface="黑体" panose="02010609060101010101" pitchFamily="49" charset="-122"/>
                <a:ea typeface="黑体" panose="02010609060101010101" pitchFamily="49" charset="-122"/>
              </a:rPr>
              <a:t>地震</a:t>
            </a:r>
            <a:endParaRPr lang="zh-CN" altLang="en-US" sz="2800"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矩形 1"/>
          <p:cNvSpPr/>
          <p:nvPr/>
        </p:nvSpPr>
        <p:spPr>
          <a:xfrm>
            <a:off x="466725" y="641350"/>
            <a:ext cx="8281988" cy="4978400"/>
          </a:xfrm>
          <a:prstGeom prst="rect">
            <a:avLst/>
          </a:prstGeom>
          <a:noFill/>
          <a:ln w="9525">
            <a:noFill/>
          </a:ln>
        </p:spPr>
        <p:txBody>
          <a:bodyPr>
            <a:spAutoFit/>
          </a:bodyPr>
          <a:p>
            <a:pPr eaLnBrk="1" hangingPunct="1">
              <a:spcBef>
                <a:spcPct val="50000"/>
              </a:spcBef>
              <a:spcAft>
                <a:spcPct val="40000"/>
              </a:spcAft>
            </a:pPr>
            <a:r>
              <a:rPr lang="zh-CN" altLang="en-US" dirty="0">
                <a:solidFill>
                  <a:srgbClr val="000099"/>
                </a:solidFill>
                <a:latin typeface="黑体" panose="02010609060101010101" pitchFamily="49" charset="-122"/>
                <a:ea typeface="黑体" panose="02010609060101010101" pitchFamily="49" charset="-122"/>
              </a:rPr>
              <a:t>二、地壳运动的速度和规模</a:t>
            </a:r>
            <a:endParaRPr lang="zh-CN" altLang="en-US"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水平运动：</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Aft>
                <a:spcPct val="20000"/>
              </a:spcAft>
            </a:pPr>
            <a:r>
              <a:rPr lang="zh-CN" altLang="en-US" b="0" dirty="0">
                <a:solidFill>
                  <a:srgbClr val="000099"/>
                </a:solidFill>
                <a:latin typeface="黑体" panose="02010609060101010101" pitchFamily="49" charset="-122"/>
                <a:ea typeface="黑体" panose="02010609060101010101" pitchFamily="49" charset="-122"/>
              </a:rPr>
              <a:t>速度 -- 10mm/a</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Aft>
                <a:spcPct val="20000"/>
              </a:spcAft>
            </a:pPr>
            <a:r>
              <a:rPr lang="zh-CN" altLang="en-US" b="0" dirty="0">
                <a:solidFill>
                  <a:srgbClr val="000099"/>
                </a:solidFill>
                <a:latin typeface="黑体" panose="02010609060101010101" pitchFamily="49" charset="-122"/>
                <a:ea typeface="黑体" panose="02010609060101010101" pitchFamily="49" charset="-122"/>
              </a:rPr>
              <a:t>规模 -- 数千公里</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Aft>
                <a:spcPct val="40000"/>
              </a:spcAft>
            </a:pPr>
            <a:r>
              <a:rPr lang="zh-CN" altLang="en-US" b="0" dirty="0">
                <a:solidFill>
                  <a:srgbClr val="0000CC"/>
                </a:solidFill>
                <a:latin typeface="黑体" panose="02010609060101010101" pitchFamily="49" charset="-122"/>
                <a:ea typeface="黑体" panose="02010609060101010101" pitchFamily="49" charset="-122"/>
              </a:rPr>
              <a:t>洋底古地磁研究及现代</a:t>
            </a:r>
            <a:r>
              <a:rPr lang="en-US" altLang="zh-CN" b="0" dirty="0">
                <a:solidFill>
                  <a:srgbClr val="0000CC"/>
                </a:solidFill>
                <a:latin typeface="黑体" panose="02010609060101010101" pitchFamily="49" charset="-122"/>
                <a:ea typeface="黑体" panose="02010609060101010101" pitchFamily="49" charset="-122"/>
              </a:rPr>
              <a:t>GPS</a:t>
            </a:r>
            <a:r>
              <a:rPr lang="zh-CN" altLang="en-US" b="0" dirty="0">
                <a:solidFill>
                  <a:srgbClr val="0000CC"/>
                </a:solidFill>
                <a:latin typeface="黑体" panose="02010609060101010101" pitchFamily="49" charset="-122"/>
                <a:ea typeface="黑体" panose="02010609060101010101" pitchFamily="49" charset="-122"/>
              </a:rPr>
              <a:t>测量都表明</a:t>
            </a:r>
            <a:r>
              <a:rPr lang="en-US" altLang="zh-CN" b="0" dirty="0">
                <a:solidFill>
                  <a:srgbClr val="0000CC"/>
                </a:solidFill>
                <a:latin typeface="黑体" panose="02010609060101010101" pitchFamily="49" charset="-122"/>
                <a:ea typeface="黑体" panose="02010609060101010101" pitchFamily="49" charset="-122"/>
              </a:rPr>
              <a:t>,</a:t>
            </a:r>
            <a:r>
              <a:rPr lang="zh-CN" altLang="en-US" b="0" dirty="0">
                <a:solidFill>
                  <a:srgbClr val="0000CC"/>
                </a:solidFill>
                <a:latin typeface="黑体" panose="02010609060101010101" pitchFamily="49" charset="-122"/>
                <a:ea typeface="黑体" panose="02010609060101010101" pitchFamily="49" charset="-122"/>
              </a:rPr>
              <a:t>洋脊两侧的海底扩张运动速度可达</a:t>
            </a:r>
            <a:r>
              <a:rPr lang="en-US" altLang="zh-CN" b="0" dirty="0">
                <a:solidFill>
                  <a:srgbClr val="0000CC"/>
                </a:solidFill>
                <a:latin typeface="黑体" panose="02010609060101010101" pitchFamily="49" charset="-122"/>
                <a:ea typeface="黑体" panose="02010609060101010101" pitchFamily="49" charset="-122"/>
              </a:rPr>
              <a:t>10</a:t>
            </a:r>
            <a:r>
              <a:rPr lang="zh-CN" altLang="en-US" b="0" dirty="0">
                <a:solidFill>
                  <a:srgbClr val="0000CC"/>
                </a:solidFill>
                <a:latin typeface="黑体" panose="02010609060101010101" pitchFamily="49" charset="-122"/>
                <a:ea typeface="黑体" panose="02010609060101010101" pitchFamily="49" charset="-122"/>
              </a:rPr>
              <a:t>～</a:t>
            </a:r>
            <a:r>
              <a:rPr lang="en-US" altLang="zh-CN" b="0" dirty="0">
                <a:solidFill>
                  <a:srgbClr val="0000CC"/>
                </a:solidFill>
                <a:latin typeface="黑体" panose="02010609060101010101" pitchFamily="49" charset="-122"/>
                <a:ea typeface="黑体" panose="02010609060101010101" pitchFamily="49" charset="-122"/>
              </a:rPr>
              <a:t>15 cm/a</a:t>
            </a:r>
            <a:r>
              <a:rPr lang="zh-CN" altLang="en-US" b="0" dirty="0">
                <a:solidFill>
                  <a:srgbClr val="0000CC"/>
                </a:solidFill>
                <a:latin typeface="黑体" panose="02010609060101010101" pitchFamily="49" charset="-122"/>
                <a:ea typeface="黑体" panose="02010609060101010101" pitchFamily="49" charset="-122"/>
              </a:rPr>
              <a:t>。 </a:t>
            </a:r>
            <a:endParaRPr lang="zh-CN" altLang="en-US" b="0" dirty="0">
              <a:solidFill>
                <a:srgbClr val="0000CC"/>
              </a:solidFill>
              <a:latin typeface="黑体" panose="02010609060101010101" pitchFamily="49" charset="-122"/>
              <a:ea typeface="黑体" panose="02010609060101010101" pitchFamily="49" charset="-122"/>
            </a:endParaRPr>
          </a:p>
          <a:p>
            <a:pPr eaLnBrk="1" hangingPunct="1">
              <a:spcAft>
                <a:spcPct val="20000"/>
              </a:spcAft>
            </a:pPr>
            <a:r>
              <a:rPr lang="zh-CN" altLang="en-US" b="0" dirty="0">
                <a:solidFill>
                  <a:srgbClr val="000099"/>
                </a:solidFill>
                <a:latin typeface="黑体" panose="02010609060101010101" pitchFamily="49" charset="-122"/>
                <a:ea typeface="黑体" panose="02010609060101010101" pitchFamily="49" charset="-122"/>
              </a:rPr>
              <a:t>垂直运动：</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Aft>
                <a:spcPct val="20000"/>
              </a:spcAft>
            </a:pPr>
            <a:r>
              <a:rPr lang="zh-CN" altLang="en-US" b="0" dirty="0">
                <a:solidFill>
                  <a:srgbClr val="000099"/>
                </a:solidFill>
                <a:latin typeface="黑体" panose="02010609060101010101" pitchFamily="49" charset="-122"/>
                <a:ea typeface="黑体" panose="02010609060101010101" pitchFamily="49" charset="-122"/>
              </a:rPr>
              <a:t>速度 -- </a:t>
            </a:r>
            <a:r>
              <a:rPr lang="zh-CN" altLang="en-US" b="0" dirty="0">
                <a:solidFill>
                  <a:srgbClr val="000099"/>
                </a:solidFill>
                <a:latin typeface="Times New Roman" panose="02020603050405020304" pitchFamily="18" charset="0"/>
                <a:ea typeface="宋体" panose="02010600030101010101" pitchFamily="2" charset="-122"/>
              </a:rPr>
              <a:t>数</a:t>
            </a:r>
            <a:r>
              <a:rPr lang="zh-CN" altLang="en-US" b="0" dirty="0">
                <a:solidFill>
                  <a:srgbClr val="000099"/>
                </a:solidFill>
                <a:latin typeface="黑体" panose="02010609060101010101" pitchFamily="49" charset="-122"/>
                <a:ea typeface="黑体" panose="02010609060101010101" pitchFamily="49" charset="-122"/>
              </a:rPr>
              <a:t>mm/a</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Aft>
                <a:spcPct val="20000"/>
              </a:spcAft>
            </a:pPr>
            <a:r>
              <a:rPr lang="zh-CN" altLang="en-US" b="0" dirty="0">
                <a:solidFill>
                  <a:srgbClr val="000099"/>
                </a:solidFill>
                <a:latin typeface="黑体" panose="02010609060101010101" pitchFamily="49" charset="-122"/>
                <a:ea typeface="黑体" panose="02010609060101010101" pitchFamily="49" charset="-122"/>
              </a:rPr>
              <a:t>规模 -- </a:t>
            </a:r>
            <a:r>
              <a:rPr lang="zh-CN" altLang="en-US" b="0" dirty="0">
                <a:solidFill>
                  <a:srgbClr val="000099"/>
                </a:solidFill>
                <a:latin typeface="Times New Roman" panose="02020603050405020304" pitchFamily="18" charset="0"/>
                <a:ea typeface="宋体" panose="02010600030101010101" pitchFamily="2" charset="-122"/>
              </a:rPr>
              <a:t>数</a:t>
            </a:r>
            <a:r>
              <a:rPr lang="zh-CN" altLang="en-US" b="0" dirty="0">
                <a:solidFill>
                  <a:srgbClr val="000099"/>
                </a:solidFill>
                <a:latin typeface="黑体" panose="02010609060101010101" pitchFamily="49" charset="-122"/>
                <a:ea typeface="黑体" panose="02010609060101010101" pitchFamily="49" charset="-122"/>
              </a:rPr>
              <a:t>km</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Aft>
                <a:spcPct val="20000"/>
              </a:spcAft>
            </a:pPr>
            <a:r>
              <a:rPr lang="zh-CN" altLang="en-US" b="0" dirty="0">
                <a:solidFill>
                  <a:srgbClr val="0000CC"/>
                </a:solidFill>
                <a:latin typeface="黑体" panose="02010609060101010101" pitchFamily="49" charset="-122"/>
                <a:ea typeface="黑体" panose="02010609060101010101" pitchFamily="49" charset="-122"/>
              </a:rPr>
              <a:t>大地测量表明，珠峰地区的平均上升速度为</a:t>
            </a:r>
            <a:r>
              <a:rPr lang="en-US" altLang="zh-CN" b="0" dirty="0">
                <a:solidFill>
                  <a:srgbClr val="0000CC"/>
                </a:solidFill>
                <a:latin typeface="黑体" panose="02010609060101010101" pitchFamily="49" charset="-122"/>
                <a:ea typeface="黑体" panose="02010609060101010101" pitchFamily="49" charset="-122"/>
              </a:rPr>
              <a:t>3.6 mm/a</a:t>
            </a:r>
            <a:r>
              <a:rPr lang="zh-CN" altLang="en-US" b="0" dirty="0">
                <a:solidFill>
                  <a:srgbClr val="0000CC"/>
                </a:solidFill>
                <a:latin typeface="黑体" panose="02010609060101010101" pitchFamily="49" charset="-122"/>
                <a:ea typeface="黑体" panose="02010609060101010101" pitchFamily="49" charset="-122"/>
              </a:rPr>
              <a:t>（</a:t>
            </a:r>
            <a:r>
              <a:rPr lang="en-US" altLang="zh-CN" b="0" dirty="0">
                <a:solidFill>
                  <a:srgbClr val="0000CC"/>
                </a:solidFill>
                <a:latin typeface="黑体" panose="02010609060101010101" pitchFamily="49" charset="-122"/>
                <a:ea typeface="黑体" panose="02010609060101010101" pitchFamily="49" charset="-122"/>
              </a:rPr>
              <a:t>1966-1992</a:t>
            </a:r>
            <a:r>
              <a:rPr lang="zh-CN" altLang="en-US" b="0" dirty="0">
                <a:solidFill>
                  <a:srgbClr val="0000CC"/>
                </a:solidFill>
                <a:latin typeface="黑体" panose="02010609060101010101" pitchFamily="49" charset="-122"/>
                <a:ea typeface="黑体" panose="02010609060101010101" pitchFamily="49" charset="-122"/>
              </a:rPr>
              <a:t>年）。</a:t>
            </a:r>
            <a:r>
              <a:rPr lang="en-US" altLang="zh-CN" b="0" dirty="0">
                <a:solidFill>
                  <a:srgbClr val="0000CC"/>
                </a:solidFill>
                <a:latin typeface="黑体" panose="02010609060101010101" pitchFamily="49" charset="-122"/>
                <a:ea typeface="黑体" panose="02010609060101010101" pitchFamily="49" charset="-122"/>
              </a:rPr>
              <a:t>25</a:t>
            </a:r>
            <a:r>
              <a:rPr lang="zh-CN" altLang="en-US" b="0" dirty="0">
                <a:solidFill>
                  <a:srgbClr val="0000CC"/>
                </a:solidFill>
                <a:latin typeface="黑体" panose="02010609060101010101" pitchFamily="49" charset="-122"/>
                <a:ea typeface="黑体" panose="02010609060101010101" pitchFamily="49" charset="-122"/>
              </a:rPr>
              <a:t>百万年前，青臧高原位于海底（海相地层）。</a:t>
            </a:r>
            <a:endParaRPr lang="zh-CN" altLang="en-US" b="0" dirty="0">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Text Box 3"/>
          <p:cNvSpPr txBox="1"/>
          <p:nvPr/>
        </p:nvSpPr>
        <p:spPr>
          <a:xfrm>
            <a:off x="452755" y="567690"/>
            <a:ext cx="8126095" cy="5369560"/>
          </a:xfrm>
          <a:prstGeom prst="rect">
            <a:avLst/>
          </a:prstGeom>
          <a:noFill/>
          <a:ln w="9525">
            <a:noFill/>
          </a:ln>
        </p:spPr>
        <p:txBody>
          <a:bodyPr wrap="square" anchor="t">
            <a:spAutoFit/>
          </a:bodyPr>
          <a:p>
            <a:pPr>
              <a:lnSpc>
                <a:spcPct val="100000"/>
              </a:lnSpc>
              <a:spcBef>
                <a:spcPts val="0"/>
              </a:spcBef>
              <a:spcAft>
                <a:spcPts val="1800"/>
              </a:spcAft>
            </a:pPr>
            <a:r>
              <a:rPr lang="zh-CN" altLang="en-US" dirty="0">
                <a:solidFill>
                  <a:srgbClr val="000099"/>
                </a:solidFill>
                <a:latin typeface="黑体" panose="02010609060101010101" pitchFamily="49" charset="-122"/>
                <a:ea typeface="黑体" panose="02010609060101010101" pitchFamily="49" charset="-122"/>
              </a:rPr>
              <a:t>三、板块构造学说简介 </a:t>
            </a:r>
            <a:endParaRPr lang="zh-CN" altLang="en-US" dirty="0">
              <a:solidFill>
                <a:srgbClr val="000099"/>
              </a:solidFill>
              <a:latin typeface="黑体" panose="02010609060101010101" pitchFamily="49" charset="-122"/>
              <a:ea typeface="黑体" panose="02010609060101010101" pitchFamily="49" charset="-122"/>
            </a:endParaRPr>
          </a:p>
          <a:p>
            <a:pPr>
              <a:lnSpc>
                <a:spcPct val="100000"/>
              </a:lnSpc>
              <a:spcBef>
                <a:spcPts val="0"/>
              </a:spcBef>
              <a:spcAft>
                <a:spcPts val="1200"/>
              </a:spcAft>
            </a:pPr>
            <a:r>
              <a:rPr lang="en-US" altLang="zh-CN" dirty="0">
                <a:solidFill>
                  <a:srgbClr val="000099"/>
                </a:solidFill>
                <a:latin typeface="黑体" panose="02010609060101010101" pitchFamily="49" charset="-122"/>
                <a:ea typeface="黑体" panose="02010609060101010101" pitchFamily="49" charset="-122"/>
              </a:rPr>
              <a:t>1</a:t>
            </a:r>
            <a:r>
              <a:rPr lang="zh-CN" altLang="en-US" dirty="0">
                <a:solidFill>
                  <a:srgbClr val="000099"/>
                </a:solidFill>
                <a:latin typeface="黑体" panose="02010609060101010101" pitchFamily="49" charset="-122"/>
                <a:ea typeface="黑体" panose="02010609060101010101" pitchFamily="49" charset="-122"/>
              </a:rPr>
              <a:t> 活动伦和固定论的争论</a:t>
            </a:r>
            <a:endParaRPr lang="zh-CN" altLang="en-US" dirty="0">
              <a:solidFill>
                <a:srgbClr val="000099"/>
              </a:solidFill>
              <a:latin typeface="黑体" panose="02010609060101010101" pitchFamily="49" charset="-122"/>
              <a:ea typeface="黑体" panose="02010609060101010101" pitchFamily="49" charset="-122"/>
            </a:endParaRPr>
          </a:p>
          <a:p>
            <a:pPr>
              <a:lnSpc>
                <a:spcPct val="100000"/>
              </a:lnSpc>
              <a:spcBef>
                <a:spcPts val="0"/>
              </a:spcBef>
              <a:spcAft>
                <a:spcPts val="1200"/>
              </a:spcAft>
            </a:pPr>
            <a:r>
              <a:rPr lang="en-US" altLang="zh-CN" b="0" dirty="0">
                <a:solidFill>
                  <a:srgbClr val="000099"/>
                </a:solidFill>
                <a:latin typeface="黑体" panose="02010609060101010101" pitchFamily="49" charset="-122"/>
                <a:ea typeface="黑体" panose="02010609060101010101" pitchFamily="49" charset="-122"/>
              </a:rPr>
              <a:t>20</a:t>
            </a:r>
            <a:r>
              <a:rPr lang="zh-CN" altLang="en-US" b="0" dirty="0">
                <a:solidFill>
                  <a:srgbClr val="000099"/>
                </a:solidFill>
                <a:latin typeface="黑体" panose="02010609060101010101" pitchFamily="49" charset="-122"/>
                <a:ea typeface="黑体" panose="02010609060101010101" pitchFamily="49" charset="-122"/>
              </a:rPr>
              <a:t>世纪前，人们对地壳活动的主流认识限于地壳的升降运动。对地壳发生大规模水平运动认识不足。</a:t>
            </a:r>
            <a:endParaRPr lang="en-US" altLang="zh-CN" b="0" dirty="0">
              <a:solidFill>
                <a:srgbClr val="000099"/>
              </a:solidFill>
              <a:latin typeface="黑体" panose="02010609060101010101" pitchFamily="49" charset="-122"/>
              <a:ea typeface="黑体" panose="02010609060101010101" pitchFamily="49" charset="-122"/>
            </a:endParaRPr>
          </a:p>
          <a:p>
            <a:pPr>
              <a:lnSpc>
                <a:spcPct val="100000"/>
              </a:lnSpc>
              <a:spcBef>
                <a:spcPts val="0"/>
              </a:spcBef>
              <a:spcAft>
                <a:spcPts val="1200"/>
              </a:spcAft>
            </a:pPr>
            <a:r>
              <a:rPr lang="en-US" altLang="zh-CN" b="0" dirty="0">
                <a:solidFill>
                  <a:srgbClr val="000099"/>
                </a:solidFill>
                <a:latin typeface="黑体" panose="02010609060101010101" pitchFamily="49" charset="-122"/>
                <a:ea typeface="黑体" panose="02010609060101010101" pitchFamily="49" charset="-122"/>
              </a:rPr>
              <a:t>1620</a:t>
            </a:r>
            <a:r>
              <a:rPr lang="zh-CN" altLang="en-US" b="0" dirty="0">
                <a:solidFill>
                  <a:srgbClr val="000099"/>
                </a:solidFill>
                <a:latin typeface="黑体" panose="02010609060101010101" pitchFamily="49" charset="-122"/>
                <a:ea typeface="黑体" panose="02010609060101010101" pitchFamily="49" charset="-122"/>
              </a:rPr>
              <a:t>年，英国哲学家培根（</a:t>
            </a:r>
            <a:r>
              <a:rPr lang="en-US" altLang="zh-CN" b="0" dirty="0">
                <a:solidFill>
                  <a:srgbClr val="000099"/>
                </a:solidFill>
                <a:latin typeface="黑体" panose="02010609060101010101" pitchFamily="49" charset="-122"/>
                <a:ea typeface="黑体" panose="02010609060101010101" pitchFamily="49" charset="-122"/>
              </a:rPr>
              <a:t>Francis Bacon,</a:t>
            </a:r>
            <a:r>
              <a:rPr lang="en-US" altLang="zh-CN" b="0" noProof="0" dirty="0" smtClean="0">
                <a:ln>
                  <a:noFill/>
                </a:ln>
                <a:solidFill>
                  <a:srgbClr val="000099"/>
                </a:solidFill>
                <a:effectLst/>
                <a:uLnTx/>
                <a:uFillTx/>
                <a:latin typeface="+mn-lt"/>
                <a:ea typeface="黑体" panose="02010609060101010101" pitchFamily="49" charset="-122"/>
                <a:cs typeface="+mn-cs"/>
                <a:sym typeface="+mn-ea"/>
              </a:rPr>
              <a:t>1561-1626</a:t>
            </a:r>
            <a:r>
              <a:rPr lang="zh-CN" altLang="en-US" b="0" dirty="0">
                <a:solidFill>
                  <a:srgbClr val="000099"/>
                </a:solidFill>
                <a:latin typeface="黑体" panose="02010609060101010101" pitchFamily="49" charset="-122"/>
                <a:ea typeface="黑体" panose="02010609060101010101" pitchFamily="49" charset="-122"/>
              </a:rPr>
              <a:t>）就注意到南美洲东海岸与非洲西海岸彼此吻合的现象，并提出了西半球曾经与欧洲和非洲连接的可能性</a:t>
            </a:r>
            <a:r>
              <a:rPr lang="en-US" altLang="zh-CN" b="0" noProof="0" dirty="0" smtClean="0">
                <a:ln>
                  <a:noFill/>
                </a:ln>
                <a:solidFill>
                  <a:srgbClr val="000099"/>
                </a:solidFill>
                <a:effectLst/>
                <a:uLnTx/>
                <a:uFillTx/>
                <a:latin typeface="+mn-lt"/>
                <a:ea typeface="黑体" panose="02010609060101010101" pitchFamily="49" charset="-122"/>
                <a:cs typeface="+mn-cs"/>
                <a:sym typeface="+mn-ea"/>
              </a:rPr>
              <a:t> (&lt;New Tool&gt;, 1620)</a:t>
            </a:r>
            <a:r>
              <a:rPr lang="zh-CN" altLang="en-US" b="0" dirty="0">
                <a:solidFill>
                  <a:srgbClr val="000099"/>
                </a:solidFill>
                <a:latin typeface="黑体" panose="02010609060101010101" pitchFamily="49" charset="-122"/>
                <a:ea typeface="黑体" panose="02010609060101010101" pitchFamily="49" charset="-122"/>
              </a:rPr>
              <a:t>。</a:t>
            </a:r>
            <a:endParaRPr lang="en-US" altLang="zh-CN" b="0" dirty="0">
              <a:solidFill>
                <a:srgbClr val="000099"/>
              </a:solidFill>
              <a:latin typeface="黑体" panose="02010609060101010101" pitchFamily="49" charset="-122"/>
              <a:ea typeface="黑体" panose="02010609060101010101" pitchFamily="49" charset="-122"/>
            </a:endParaRPr>
          </a:p>
          <a:p>
            <a:pPr>
              <a:lnSpc>
                <a:spcPct val="100000"/>
              </a:lnSpc>
              <a:spcBef>
                <a:spcPts val="0"/>
              </a:spcBef>
              <a:spcAft>
                <a:spcPts val="1200"/>
              </a:spcAft>
            </a:pPr>
            <a:r>
              <a:rPr lang="en-US" altLang="zh-CN" b="0" dirty="0">
                <a:solidFill>
                  <a:srgbClr val="000099"/>
                </a:solidFill>
                <a:latin typeface="黑体" panose="02010609060101010101" pitchFamily="49" charset="-122"/>
                <a:ea typeface="黑体" panose="02010609060101010101" pitchFamily="49" charset="-122"/>
                <a:cs typeface="+mn-ea"/>
                <a:sym typeface="+mn-ea"/>
              </a:rPr>
              <a:t>1858年，法</a:t>
            </a:r>
            <a:r>
              <a:rPr lang="zh-CN" altLang="zh-CN" b="0" noProof="0" dirty="0" smtClean="0">
                <a:ln>
                  <a:noFill/>
                </a:ln>
                <a:solidFill>
                  <a:srgbClr val="000099"/>
                </a:solidFill>
                <a:effectLst/>
                <a:uLnTx/>
                <a:uFillTx/>
                <a:latin typeface="+mn-lt"/>
                <a:ea typeface="黑体" panose="02010609060101010101" pitchFamily="49" charset="-122"/>
                <a:cs typeface="+mn-cs"/>
                <a:sym typeface="+mn-ea"/>
              </a:rPr>
              <a:t>国地理学家</a:t>
            </a:r>
            <a:r>
              <a:rPr lang="en-US" altLang="zh-CN" b="0" noProof="0" dirty="0" smtClean="0">
                <a:ln>
                  <a:noFill/>
                </a:ln>
                <a:solidFill>
                  <a:srgbClr val="000099"/>
                </a:solidFill>
                <a:effectLst/>
                <a:uLnTx/>
                <a:uFillTx/>
                <a:latin typeface="+mn-lt"/>
                <a:ea typeface="黑体" panose="02010609060101010101" pitchFamily="49" charset="-122"/>
                <a:cs typeface="+mn-cs"/>
                <a:sym typeface="+mn-ea"/>
              </a:rPr>
              <a:t>Antonio Snider-</a:t>
            </a:r>
            <a:r>
              <a:rPr lang="en-US" altLang="zh-CN" b="0" noProof="0" dirty="0" err="1" smtClean="0">
                <a:ln>
                  <a:noFill/>
                </a:ln>
                <a:solidFill>
                  <a:srgbClr val="000099"/>
                </a:solidFill>
                <a:effectLst/>
                <a:uLnTx/>
                <a:uFillTx/>
                <a:latin typeface="+mn-lt"/>
                <a:ea typeface="黑体" panose="02010609060101010101" pitchFamily="49" charset="-122"/>
                <a:cs typeface="+mn-cs"/>
                <a:sym typeface="+mn-ea"/>
              </a:rPr>
              <a:t>Pelligrini</a:t>
            </a:r>
            <a:r>
              <a:rPr lang="en-US" altLang="zh-CN" b="0" noProof="0" dirty="0" smtClean="0">
                <a:ln>
                  <a:noFill/>
                </a:ln>
                <a:solidFill>
                  <a:srgbClr val="000099"/>
                </a:solidFill>
                <a:effectLst/>
                <a:uLnTx/>
                <a:uFillTx/>
                <a:latin typeface="+mn-lt"/>
                <a:ea typeface="黑体" panose="02010609060101010101" pitchFamily="49" charset="-122"/>
                <a:cs typeface="+mn-cs"/>
                <a:sym typeface="+mn-ea"/>
              </a:rPr>
              <a:t> (1802–1885)</a:t>
            </a:r>
            <a:r>
              <a:rPr lang="zh-CN" altLang="en-US" b="0" noProof="0" dirty="0" smtClean="0">
                <a:ln>
                  <a:noFill/>
                </a:ln>
                <a:solidFill>
                  <a:srgbClr val="000099"/>
                </a:solidFill>
                <a:effectLst/>
                <a:uLnTx/>
                <a:uFillTx/>
                <a:latin typeface="+mn-lt"/>
                <a:ea typeface="黑体" panose="02010609060101010101" pitchFamily="49" charset="-122"/>
                <a:cs typeface="+mn-cs"/>
                <a:sym typeface="+mn-ea"/>
              </a:rPr>
              <a:t>指出北美和欧洲之间化石的相似性</a:t>
            </a:r>
            <a:r>
              <a:rPr lang="en-US" altLang="zh-CN" b="0" noProof="0" dirty="0" smtClean="0">
                <a:ln>
                  <a:noFill/>
                </a:ln>
                <a:solidFill>
                  <a:srgbClr val="000099"/>
                </a:solidFill>
                <a:effectLst/>
                <a:uLnTx/>
                <a:uFillTx/>
                <a:latin typeface="+mn-lt"/>
                <a:ea typeface="黑体" panose="02010609060101010101" pitchFamily="49" charset="-122"/>
                <a:cs typeface="+mn-cs"/>
                <a:sym typeface="+mn-ea"/>
              </a:rPr>
              <a:t> (</a:t>
            </a:r>
            <a:r>
              <a:rPr lang="fr-FR" altLang="zh-CN" b="0" i="1" noProof="0" dirty="0" smtClean="0">
                <a:ln>
                  <a:noFill/>
                </a:ln>
                <a:solidFill>
                  <a:srgbClr val="000099"/>
                </a:solidFill>
                <a:effectLst/>
                <a:uLnTx/>
                <a:uFillTx/>
                <a:cs typeface="+mn-cs"/>
                <a:sym typeface="+mn-ea"/>
              </a:rPr>
              <a:t>La Création et ses mystères dévoilés</a:t>
            </a:r>
            <a:r>
              <a:rPr lang="en-US" altLang="zh-CN" b="0" noProof="0" dirty="0" smtClean="0">
                <a:ln>
                  <a:noFill/>
                </a:ln>
                <a:solidFill>
                  <a:srgbClr val="000099"/>
                </a:solidFill>
                <a:effectLst/>
                <a:uLnTx/>
                <a:uFillTx/>
                <a:latin typeface="+mn-lt"/>
                <a:ea typeface="黑体" panose="02010609060101010101" pitchFamily="49" charset="-122"/>
                <a:cs typeface="+mn-cs"/>
                <a:sym typeface="+mn-ea"/>
              </a:rPr>
              <a:t>).</a:t>
            </a:r>
            <a:endParaRPr lang="en-US" altLang="zh-CN" b="0" dirty="0">
              <a:solidFill>
                <a:srgbClr val="000099"/>
              </a:solidFill>
              <a:latin typeface="黑体" panose="02010609060101010101" pitchFamily="49" charset="-122"/>
              <a:ea typeface="黑体" panose="02010609060101010101" pitchFamily="49" charset="-122"/>
            </a:endParaRPr>
          </a:p>
          <a:p>
            <a:pPr>
              <a:lnSpc>
                <a:spcPct val="100000"/>
              </a:lnSpc>
              <a:spcBef>
                <a:spcPts val="0"/>
              </a:spcBef>
              <a:spcAft>
                <a:spcPts val="1200"/>
              </a:spcAft>
            </a:pPr>
            <a:r>
              <a:rPr lang="en-US" altLang="zh-CN" b="0" dirty="0">
                <a:solidFill>
                  <a:srgbClr val="000099"/>
                </a:solidFill>
                <a:latin typeface="黑体" panose="02010609060101010101" pitchFamily="49" charset="-122"/>
                <a:ea typeface="黑体" panose="02010609060101010101" pitchFamily="49" charset="-122"/>
                <a:sym typeface="+mn-ea"/>
              </a:rPr>
              <a:t>19</a:t>
            </a:r>
            <a:r>
              <a:rPr lang="zh-CN" altLang="en-US" b="0" dirty="0">
                <a:solidFill>
                  <a:srgbClr val="000099"/>
                </a:solidFill>
                <a:latin typeface="黑体" panose="02010609060101010101" pitchFamily="49" charset="-122"/>
                <a:ea typeface="黑体" panose="02010609060101010101" pitchFamily="49" charset="-122"/>
                <a:sym typeface="+mn-ea"/>
              </a:rPr>
              <a:t>世纪末</a:t>
            </a:r>
            <a:r>
              <a:rPr lang="en-US" altLang="zh-CN" b="0" dirty="0">
                <a:solidFill>
                  <a:srgbClr val="000099"/>
                </a:solidFill>
                <a:latin typeface="黑体" panose="02010609060101010101" pitchFamily="49" charset="-122"/>
                <a:ea typeface="黑体" panose="02010609060101010101" pitchFamily="49" charset="-122"/>
                <a:sym typeface="+mn-ea"/>
              </a:rPr>
              <a:t>20</a:t>
            </a:r>
            <a:r>
              <a:rPr lang="zh-CN" altLang="en-US" b="0" dirty="0">
                <a:solidFill>
                  <a:srgbClr val="000099"/>
                </a:solidFill>
                <a:latin typeface="黑体" panose="02010609060101010101" pitchFamily="49" charset="-122"/>
                <a:ea typeface="黑体" panose="02010609060101010101" pitchFamily="49" charset="-122"/>
                <a:sym typeface="+mn-ea"/>
              </a:rPr>
              <a:t>世纪初，活动观点逐渐萌芽和兴起。</a:t>
            </a:r>
            <a:endParaRPr lang="en-US" altLang="zh-CN"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26415" y="675005"/>
            <a:ext cx="7921625" cy="3761740"/>
          </a:xfrm>
          <a:prstGeom prst="rect">
            <a:avLst/>
          </a:prstGeom>
          <a:noFill/>
        </p:spPr>
        <p:txBody>
          <a:bodyPr wrap="square" rtlCol="0" anchor="t">
            <a:spAutoFit/>
          </a:bodyPr>
          <a:p>
            <a:pPr>
              <a:lnSpc>
                <a:spcPct val="100000"/>
              </a:lnSpc>
              <a:spcBef>
                <a:spcPts val="0"/>
              </a:spcBef>
              <a:spcAft>
                <a:spcPts val="900"/>
              </a:spcAft>
            </a:pPr>
            <a:r>
              <a:rPr lang="en-US" altLang="zh-CN" b="0" dirty="0">
                <a:solidFill>
                  <a:srgbClr val="000099"/>
                </a:solidFill>
                <a:latin typeface="黑体" panose="02010609060101010101" pitchFamily="49" charset="-122"/>
                <a:ea typeface="黑体" panose="02010609060101010101" pitchFamily="49" charset="-122"/>
                <a:sym typeface="+mn-ea"/>
              </a:rPr>
              <a:t>1885</a:t>
            </a:r>
            <a:r>
              <a:rPr lang="zh-CN" altLang="en-US" b="0" dirty="0">
                <a:solidFill>
                  <a:srgbClr val="000099"/>
                </a:solidFill>
                <a:latin typeface="黑体" panose="02010609060101010101" pitchFamily="49" charset="-122"/>
                <a:ea typeface="黑体" panose="02010609060101010101" pitchFamily="49" charset="-122"/>
                <a:sym typeface="+mn-ea"/>
              </a:rPr>
              <a:t>年，奥地利地质学家修斯</a:t>
            </a:r>
            <a:r>
              <a:rPr lang="en-US" altLang="zh-CN" b="0" dirty="0">
                <a:solidFill>
                  <a:srgbClr val="000099"/>
                </a:solidFill>
                <a:latin typeface="黑体" panose="02010609060101010101" pitchFamily="49" charset="-122"/>
                <a:ea typeface="黑体" panose="02010609060101010101" pitchFamily="49" charset="-122"/>
                <a:sym typeface="+mn-ea"/>
              </a:rPr>
              <a:t>(</a:t>
            </a:r>
            <a:r>
              <a:rPr lang="en-US" altLang="zh-CN" b="0" noProof="0" dirty="0" smtClean="0">
                <a:ln>
                  <a:noFill/>
                </a:ln>
                <a:solidFill>
                  <a:srgbClr val="000099"/>
                </a:solidFill>
                <a:effectLst/>
                <a:uLnTx/>
                <a:uFillTx/>
                <a:latin typeface="+mn-lt"/>
                <a:ea typeface="黑体" panose="02010609060101010101" pitchFamily="49" charset="-122"/>
                <a:cs typeface="+mn-cs"/>
                <a:sym typeface="+mn-ea"/>
              </a:rPr>
              <a:t>Edward </a:t>
            </a:r>
            <a:r>
              <a:rPr lang="en-US" altLang="zh-CN" b="0" noProof="0" dirty="0" err="1" smtClean="0">
                <a:ln>
                  <a:noFill/>
                </a:ln>
                <a:solidFill>
                  <a:srgbClr val="000099"/>
                </a:solidFill>
                <a:effectLst/>
                <a:uLnTx/>
                <a:uFillTx/>
                <a:latin typeface="+mn-lt"/>
                <a:ea typeface="黑体" panose="02010609060101010101" pitchFamily="49" charset="-122"/>
                <a:cs typeface="+mn-cs"/>
                <a:sym typeface="+mn-ea"/>
              </a:rPr>
              <a:t>Suess,</a:t>
            </a:r>
            <a:r>
              <a:rPr lang="en-US" altLang="zh-CN" b="0" noProof="0" dirty="0" smtClean="0">
                <a:ln>
                  <a:noFill/>
                </a:ln>
                <a:solidFill>
                  <a:srgbClr val="000099"/>
                </a:solidFill>
                <a:effectLst/>
                <a:uLnTx/>
                <a:uFillTx/>
                <a:latin typeface="+mn-lt"/>
                <a:ea typeface="黑体" panose="02010609060101010101" pitchFamily="49" charset="-122"/>
                <a:cs typeface="+mn-cs"/>
                <a:sym typeface="+mn-ea"/>
              </a:rPr>
              <a:t>1831-1914</a:t>
            </a:r>
            <a:r>
              <a:rPr lang="en-US" altLang="zh-CN" b="0" dirty="0">
                <a:solidFill>
                  <a:srgbClr val="000099"/>
                </a:solidFill>
                <a:latin typeface="黑体" panose="02010609060101010101" pitchFamily="49" charset="-122"/>
                <a:ea typeface="黑体" panose="02010609060101010101" pitchFamily="49" charset="-122"/>
                <a:sym typeface="+mn-ea"/>
              </a:rPr>
              <a:t>)</a:t>
            </a:r>
            <a:r>
              <a:rPr lang="zh-CN" altLang="en-US" b="0" dirty="0">
                <a:solidFill>
                  <a:srgbClr val="000099"/>
                </a:solidFill>
                <a:latin typeface="黑体" panose="02010609060101010101" pitchFamily="49" charset="-122"/>
                <a:ea typeface="黑体" panose="02010609060101010101" pitchFamily="49" charset="-122"/>
                <a:sym typeface="+mn-ea"/>
              </a:rPr>
              <a:t>根据地层的一致性，认为南半球各大陆是从一个原始的冈瓦纳古陆</a:t>
            </a:r>
            <a:r>
              <a:rPr lang="en-US" altLang="zh-CN" b="0" dirty="0">
                <a:solidFill>
                  <a:srgbClr val="000099"/>
                </a:solidFill>
                <a:latin typeface="黑体" panose="02010609060101010101" pitchFamily="49" charset="-122"/>
                <a:ea typeface="黑体" panose="02010609060101010101" pitchFamily="49" charset="-122"/>
                <a:sym typeface="+mn-ea"/>
              </a:rPr>
              <a:t>(Gondwanaland)</a:t>
            </a:r>
            <a:r>
              <a:rPr lang="zh-CN" altLang="en-US" b="0" dirty="0">
                <a:solidFill>
                  <a:srgbClr val="000099"/>
                </a:solidFill>
                <a:latin typeface="黑体" panose="02010609060101010101" pitchFamily="49" charset="-122"/>
                <a:ea typeface="黑体" panose="02010609060101010101" pitchFamily="49" charset="-122"/>
                <a:sym typeface="+mn-ea"/>
              </a:rPr>
              <a:t>分裂开来的。“冈瓦纳古陆”的范围包括现代的南美洲、非洲、南极洲、澳大利亚以及印度半岛和阿拉伯半岛。</a:t>
            </a:r>
            <a:endParaRPr lang="en-US" altLang="zh-CN" b="0" dirty="0">
              <a:solidFill>
                <a:srgbClr val="000099"/>
              </a:solidFill>
              <a:latin typeface="黑体" panose="02010609060101010101" pitchFamily="49" charset="-122"/>
              <a:ea typeface="黑体" panose="02010609060101010101" pitchFamily="49" charset="-122"/>
            </a:endParaRPr>
          </a:p>
          <a:p>
            <a:pPr>
              <a:lnSpc>
                <a:spcPct val="100000"/>
              </a:lnSpc>
              <a:spcBef>
                <a:spcPts val="0"/>
              </a:spcBef>
              <a:spcAft>
                <a:spcPts val="900"/>
              </a:spcAft>
            </a:pPr>
            <a:r>
              <a:rPr lang="en-US" altLang="zh-CN" b="0" noProof="0" dirty="0" smtClean="0">
                <a:ln>
                  <a:noFill/>
                </a:ln>
                <a:solidFill>
                  <a:srgbClr val="000099"/>
                </a:solidFill>
                <a:effectLst/>
                <a:uLnTx/>
                <a:uFillTx/>
                <a:latin typeface="+mn-lt"/>
                <a:ea typeface="黑体" panose="02010609060101010101" pitchFamily="49" charset="-122"/>
                <a:cs typeface="+mn-cs"/>
                <a:sym typeface="+mn-ea"/>
              </a:rPr>
              <a:t>1908</a:t>
            </a:r>
            <a:r>
              <a:rPr lang="zh-CN" altLang="zh-CN" b="0" noProof="0" dirty="0" smtClean="0">
                <a:ln>
                  <a:noFill/>
                </a:ln>
                <a:solidFill>
                  <a:srgbClr val="000099"/>
                </a:solidFill>
                <a:effectLst/>
                <a:uLnTx/>
                <a:uFillTx/>
                <a:latin typeface="+mn-lt"/>
                <a:ea typeface="黑体" panose="02010609060101010101" pitchFamily="49" charset="-122"/>
                <a:cs typeface="+mn-cs"/>
                <a:sym typeface="+mn-ea"/>
              </a:rPr>
              <a:t>年，美国地质学家</a:t>
            </a:r>
            <a:r>
              <a:rPr lang="zh-CN" altLang="en-US" b="0" dirty="0">
                <a:solidFill>
                  <a:srgbClr val="000099"/>
                </a:solidFill>
                <a:latin typeface="黑体" panose="02010609060101010101" pitchFamily="49" charset="-122"/>
                <a:ea typeface="黑体" panose="02010609060101010101" pitchFamily="49" charset="-122"/>
                <a:sym typeface="+mn-ea"/>
              </a:rPr>
              <a:t>泰勒（</a:t>
            </a:r>
            <a:r>
              <a:rPr lang="en-US" altLang="zh-CN" b="0" noProof="0" dirty="0" smtClean="0">
                <a:ln>
                  <a:noFill/>
                </a:ln>
                <a:solidFill>
                  <a:srgbClr val="000099"/>
                </a:solidFill>
                <a:effectLst/>
                <a:uLnTx/>
                <a:uFillTx/>
                <a:latin typeface="+mn-lt"/>
                <a:ea typeface="黑体" panose="02010609060101010101" pitchFamily="49" charset="-122"/>
                <a:cs typeface="+mn-cs"/>
                <a:sym typeface="+mn-ea"/>
              </a:rPr>
              <a:t>Frank</a:t>
            </a:r>
            <a:r>
              <a:rPr lang="en-US" altLang="zh-CN" b="0" dirty="0">
                <a:solidFill>
                  <a:srgbClr val="000099"/>
                </a:solidFill>
                <a:latin typeface="黑体" panose="02010609060101010101" pitchFamily="49" charset="-122"/>
                <a:ea typeface="黑体" panose="02010609060101010101" pitchFamily="49" charset="-122"/>
                <a:sym typeface="+mn-ea"/>
              </a:rPr>
              <a:t>.B.Taylor</a:t>
            </a:r>
            <a:r>
              <a:rPr lang="zh-CN" altLang="en-US" b="0" dirty="0">
                <a:solidFill>
                  <a:srgbClr val="000099"/>
                </a:solidFill>
                <a:latin typeface="黑体" panose="02010609060101010101" pitchFamily="49" charset="-122"/>
                <a:ea typeface="黑体" panose="02010609060101010101" pitchFamily="49" charset="-122"/>
                <a:sym typeface="+mn-ea"/>
              </a:rPr>
              <a:t>）提出，一些令人疑惑的地质现象，可以通过大陆漂移来解释。</a:t>
            </a:r>
            <a:endParaRPr lang="zh-CN" altLang="en-US" b="0" dirty="0">
              <a:solidFill>
                <a:srgbClr val="000099"/>
              </a:solidFill>
              <a:latin typeface="黑体" panose="02010609060101010101" pitchFamily="49" charset="-122"/>
              <a:ea typeface="黑体" panose="02010609060101010101" pitchFamily="49" charset="-122"/>
            </a:endParaRPr>
          </a:p>
          <a:p>
            <a:pPr>
              <a:lnSpc>
                <a:spcPct val="100000"/>
              </a:lnSpc>
              <a:spcBef>
                <a:spcPts val="0"/>
              </a:spcBef>
              <a:spcAft>
                <a:spcPts val="900"/>
              </a:spcAft>
            </a:pPr>
            <a:r>
              <a:rPr lang="zh-CN" altLang="en-US" b="0" dirty="0">
                <a:solidFill>
                  <a:srgbClr val="000099"/>
                </a:solidFill>
                <a:latin typeface="黑体" panose="02010609060101010101" pitchFamily="49" charset="-122"/>
                <a:ea typeface="黑体" panose="02010609060101010101" pitchFamily="49" charset="-122"/>
                <a:sym typeface="+mn-ea"/>
              </a:rPr>
              <a:t>贝克</a:t>
            </a:r>
            <a:r>
              <a:rPr lang="en-US" altLang="zh-CN" b="0" dirty="0">
                <a:solidFill>
                  <a:srgbClr val="000099"/>
                </a:solidFill>
                <a:latin typeface="黑体" panose="02010609060101010101" pitchFamily="49" charset="-122"/>
                <a:ea typeface="黑体" panose="02010609060101010101" pitchFamily="49" charset="-122"/>
                <a:sym typeface="+mn-ea"/>
              </a:rPr>
              <a:t>(H.B.Baker)</a:t>
            </a:r>
            <a:r>
              <a:rPr lang="zh-CN" altLang="en-US" b="0" dirty="0">
                <a:solidFill>
                  <a:srgbClr val="000099"/>
                </a:solidFill>
                <a:latin typeface="黑体" panose="02010609060101010101" pitchFamily="49" charset="-122"/>
                <a:ea typeface="黑体" panose="02010609060101010101" pitchFamily="49" charset="-122"/>
                <a:sym typeface="+mn-ea"/>
              </a:rPr>
              <a:t>（</a:t>
            </a:r>
            <a:r>
              <a:rPr lang="en-US" altLang="zh-CN" b="0" dirty="0">
                <a:solidFill>
                  <a:srgbClr val="000099"/>
                </a:solidFill>
                <a:latin typeface="黑体" panose="02010609060101010101" pitchFamily="49" charset="-122"/>
                <a:ea typeface="黑体" panose="02010609060101010101" pitchFamily="49" charset="-122"/>
                <a:sym typeface="+mn-ea"/>
              </a:rPr>
              <a:t>1911</a:t>
            </a:r>
            <a:r>
              <a:rPr lang="zh-CN" altLang="en-US" b="0" dirty="0">
                <a:solidFill>
                  <a:srgbClr val="000099"/>
                </a:solidFill>
                <a:latin typeface="黑体" panose="02010609060101010101" pitchFamily="49" charset="-122"/>
                <a:ea typeface="黑体" panose="02010609060101010101" pitchFamily="49" charset="-122"/>
                <a:sym typeface="+mn-ea"/>
              </a:rPr>
              <a:t>）。。 </a:t>
            </a:r>
            <a:endParaRPr lang="en-US" altLang="zh-CN" b="0" dirty="0">
              <a:solidFill>
                <a:srgbClr val="000099"/>
              </a:solidFill>
              <a:latin typeface="黑体" panose="02010609060101010101" pitchFamily="49" charset="-122"/>
              <a:ea typeface="黑体" panose="02010609060101010101" pitchFamily="49" charset="-122"/>
            </a:endParaRPr>
          </a:p>
          <a:p>
            <a:pPr>
              <a:lnSpc>
                <a:spcPct val="100000"/>
              </a:lnSpc>
              <a:spcBef>
                <a:spcPts val="0"/>
              </a:spcBef>
              <a:spcAft>
                <a:spcPts val="900"/>
              </a:spcAft>
            </a:pPr>
            <a:r>
              <a:rPr lang="zh-CN" altLang="en-US" dirty="0">
                <a:solidFill>
                  <a:srgbClr val="000099"/>
                </a:solidFill>
                <a:latin typeface="黑体" panose="02010609060101010101" pitchFamily="49" charset="-122"/>
                <a:ea typeface="黑体" panose="02010609060101010101" pitchFamily="49" charset="-122"/>
                <a:sym typeface="+mn-ea"/>
              </a:rPr>
              <a:t>魏格纳</a:t>
            </a:r>
            <a:r>
              <a:rPr lang="en-US" altLang="zh-CN" dirty="0">
                <a:solidFill>
                  <a:srgbClr val="000099"/>
                </a:solidFill>
                <a:latin typeface="黑体" panose="02010609060101010101" pitchFamily="49" charset="-122"/>
                <a:ea typeface="黑体" panose="02010609060101010101" pitchFamily="49" charset="-122"/>
                <a:sym typeface="+mn-ea"/>
              </a:rPr>
              <a:t>(A.L.Wegener</a:t>
            </a:r>
            <a:r>
              <a:rPr lang="zh-CN" altLang="en-US" dirty="0">
                <a:solidFill>
                  <a:srgbClr val="000099"/>
                </a:solidFill>
                <a:latin typeface="黑体" panose="02010609060101010101" pitchFamily="49" charset="-122"/>
                <a:ea typeface="黑体" panose="02010609060101010101" pitchFamily="49" charset="-122"/>
                <a:sym typeface="+mn-ea"/>
              </a:rPr>
              <a:t>）（</a:t>
            </a:r>
            <a:r>
              <a:rPr lang="en-US" altLang="zh-CN" dirty="0">
                <a:solidFill>
                  <a:srgbClr val="000099"/>
                </a:solidFill>
                <a:latin typeface="黑体" panose="02010609060101010101" pitchFamily="49" charset="-122"/>
                <a:ea typeface="黑体" panose="02010609060101010101" pitchFamily="49" charset="-122"/>
                <a:sym typeface="+mn-ea"/>
              </a:rPr>
              <a:t>1912)</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矩形 1"/>
          <p:cNvSpPr/>
          <p:nvPr/>
        </p:nvSpPr>
        <p:spPr>
          <a:xfrm>
            <a:off x="563563" y="427038"/>
            <a:ext cx="7777162" cy="2255837"/>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sym typeface="Arial" panose="020B0604020202020204" pitchFamily="34" charset="0"/>
              </a:rPr>
              <a:t>二、岩浆的基本特征</a:t>
            </a:r>
            <a:endParaRPr lang="zh-CN" altLang="en-US"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ct val="50000"/>
              </a:spcBef>
            </a:pP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1</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、岩浆的化学成分：</a:t>
            </a:r>
            <a:endPar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ts val="600"/>
              </a:spcBef>
            </a:pP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化学成分表达为氧化物形式：</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SiO</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40</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75%</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Al</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O</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3</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FeO</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Fe</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O</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3</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MgO</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CaO</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Na</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O</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K</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O</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H</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O</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等。</a:t>
            </a:r>
            <a:endPar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ts val="600"/>
              </a:spcBef>
            </a:pP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硅酸盐岩浆 </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 </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硅酸盐矿物。</a:t>
            </a:r>
            <a:endPar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p:txBody>
      </p:sp>
      <p:pic>
        <p:nvPicPr>
          <p:cNvPr id="43011" name="图片 6" descr="1204-中国科技会堂-花岗岩外墙面17_m"/>
          <p:cNvPicPr>
            <a:picLocks noChangeAspect="1"/>
          </p:cNvPicPr>
          <p:nvPr/>
        </p:nvPicPr>
        <p:blipFill>
          <a:blip r:embed="rId1"/>
          <a:stretch>
            <a:fillRect/>
          </a:stretch>
        </p:blipFill>
        <p:spPr>
          <a:xfrm>
            <a:off x="649288" y="3187700"/>
            <a:ext cx="3898900" cy="2924175"/>
          </a:xfrm>
          <a:prstGeom prst="rect">
            <a:avLst/>
          </a:prstGeom>
          <a:noFill/>
          <a:ln w="9525">
            <a:noFill/>
          </a:ln>
        </p:spPr>
      </p:pic>
      <p:pic>
        <p:nvPicPr>
          <p:cNvPr id="43012" name="Picture 2" descr="http://www.westerngeohikes.0catch.com/Montana/Rocks/BS1.jpg"/>
          <p:cNvPicPr>
            <a:picLocks noChangeAspect="1"/>
          </p:cNvPicPr>
          <p:nvPr/>
        </p:nvPicPr>
        <p:blipFill>
          <a:blip r:embed="rId2">
            <a:lum bright="-6000"/>
          </a:blip>
          <a:stretch>
            <a:fillRect/>
          </a:stretch>
        </p:blipFill>
        <p:spPr>
          <a:xfrm>
            <a:off x="4619625" y="3205163"/>
            <a:ext cx="3790950" cy="2906712"/>
          </a:xfrm>
          <a:prstGeom prst="rect">
            <a:avLst/>
          </a:prstGeom>
          <a:noFill/>
          <a:ln w="9525">
            <a:noFill/>
          </a:ln>
        </p:spPr>
      </p:pic>
      <p:sp>
        <p:nvSpPr>
          <p:cNvPr id="43013" name="文本框 8"/>
          <p:cNvSpPr txBox="1"/>
          <p:nvPr/>
        </p:nvSpPr>
        <p:spPr>
          <a:xfrm>
            <a:off x="793750" y="6216650"/>
            <a:ext cx="7699375" cy="457200"/>
          </a:xfrm>
          <a:prstGeom prst="rect">
            <a:avLst/>
          </a:prstGeom>
          <a:noFill/>
          <a:ln w="9525">
            <a:noFill/>
          </a:ln>
        </p:spPr>
        <p:txBody>
          <a:bodyPr>
            <a:spAutoFit/>
          </a:bodyPr>
          <a:p>
            <a:pPr algn="ct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花岗岩：长石</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石英           玄武岩：辉石</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长石</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9" name="TextBox 6"/>
          <p:cNvSpPr txBox="1"/>
          <p:nvPr/>
        </p:nvSpPr>
        <p:spPr>
          <a:xfrm>
            <a:off x="428625" y="3662363"/>
            <a:ext cx="8175625" cy="2862262"/>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受大西洋两岸弯曲形状的相似性启发，德国科学家魏格纳</a:t>
            </a:r>
            <a:r>
              <a:rPr lang="en-US" altLang="zh-CN" b="0" dirty="0">
                <a:solidFill>
                  <a:srgbClr val="000099"/>
                </a:solidFill>
                <a:latin typeface="黑体" panose="02010609060101010101" pitchFamily="49" charset="-122"/>
                <a:ea typeface="黑体" panose="02010609060101010101" pitchFamily="49" charset="-122"/>
              </a:rPr>
              <a:t>(A.L.Wegener</a:t>
            </a:r>
            <a:r>
              <a:rPr lang="zh-CN" altLang="en-US" b="0" dirty="0">
                <a:solidFill>
                  <a:srgbClr val="000099"/>
                </a:solidFill>
                <a:latin typeface="黑体" panose="02010609060101010101" pitchFamily="49" charset="-122"/>
                <a:ea typeface="黑体" panose="02010609060101010101" pitchFamily="49" charset="-122"/>
              </a:rPr>
              <a:t>，</a:t>
            </a:r>
            <a:r>
              <a:rPr lang="en-US" altLang="zh-CN" b="0" dirty="0">
                <a:solidFill>
                  <a:srgbClr val="000099"/>
                </a:solidFill>
                <a:latin typeface="黑体" panose="02010609060101010101" pitchFamily="49" charset="-122"/>
                <a:ea typeface="黑体" panose="02010609060101010101" pitchFamily="49" charset="-122"/>
              </a:rPr>
              <a:t>1880-1930) </a:t>
            </a:r>
            <a:r>
              <a:rPr lang="zh-CN" altLang="en-US" b="0" dirty="0">
                <a:solidFill>
                  <a:srgbClr val="000099"/>
                </a:solidFill>
                <a:latin typeface="黑体" panose="02010609060101010101" pitchFamily="49" charset="-122"/>
                <a:ea typeface="黑体" panose="02010609060101010101" pitchFamily="49" charset="-122"/>
              </a:rPr>
              <a:t>于</a:t>
            </a:r>
            <a:r>
              <a:rPr lang="en-US" altLang="zh-CN" b="0" dirty="0">
                <a:solidFill>
                  <a:srgbClr val="000099"/>
                </a:solidFill>
                <a:latin typeface="黑体" panose="02010609060101010101" pitchFamily="49" charset="-122"/>
                <a:ea typeface="黑体" panose="02010609060101010101" pitchFamily="49" charset="-122"/>
              </a:rPr>
              <a:t>1912</a:t>
            </a:r>
            <a:r>
              <a:rPr lang="zh-CN" altLang="en-US" b="0" dirty="0">
                <a:solidFill>
                  <a:srgbClr val="000099"/>
                </a:solidFill>
                <a:latin typeface="黑体" panose="02010609060101010101" pitchFamily="49" charset="-122"/>
                <a:ea typeface="黑体" panose="02010609060101010101" pitchFamily="49" charset="-122"/>
              </a:rPr>
              <a:t>提出了大陆漂移的假说。</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大陆与与海洋的起源</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a:t>
            </a:r>
            <a:r>
              <a:rPr lang="en-US" altLang="zh-CN" b="0" dirty="0">
                <a:solidFill>
                  <a:srgbClr val="000099"/>
                </a:solidFill>
                <a:latin typeface="黑体" panose="02010609060101010101" pitchFamily="49" charset="-122"/>
                <a:ea typeface="黑体" panose="02010609060101010101" pitchFamily="49" charset="-122"/>
              </a:rPr>
              <a:t>1912</a:t>
            </a:r>
            <a:r>
              <a:rPr lang="zh-CN" altLang="en-US" b="0" dirty="0">
                <a:solidFill>
                  <a:srgbClr val="000099"/>
                </a:solidFill>
                <a:latin typeface="黑体" panose="02010609060101010101" pitchFamily="49" charset="-122"/>
                <a:ea typeface="黑体" panose="02010609060101010101" pitchFamily="49" charset="-122"/>
              </a:rPr>
              <a:t>。</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海陆的起源</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a:t>
            </a:r>
            <a:r>
              <a:rPr lang="en-US" altLang="zh-CN" b="0" dirty="0">
                <a:solidFill>
                  <a:srgbClr val="000099"/>
                </a:solidFill>
                <a:latin typeface="黑体" panose="02010609060101010101" pitchFamily="49" charset="-122"/>
                <a:ea typeface="黑体" panose="02010609060101010101" pitchFamily="49" charset="-122"/>
              </a:rPr>
              <a:t>1915</a:t>
            </a:r>
            <a:r>
              <a:rPr lang="zh-CN" altLang="en-US" b="0" dirty="0">
                <a:solidFill>
                  <a:srgbClr val="000099"/>
                </a:solidFill>
                <a:latin typeface="黑体" panose="02010609060101010101" pitchFamily="49" charset="-122"/>
                <a:ea typeface="黑体" panose="02010609060101010101" pitchFamily="49" charset="-122"/>
              </a:rPr>
              <a:t>。</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此后，魏格纳为宣扬大陆漂移学说与固定论展开了十几年的激烈论战。</a:t>
            </a:r>
            <a:endParaRPr lang="zh-CN" altLang="en-US" dirty="0">
              <a:latin typeface="黑体" panose="02010609060101010101" pitchFamily="49" charset="-122"/>
              <a:ea typeface="黑体" panose="02010609060101010101" pitchFamily="49" charset="-122"/>
            </a:endParaRPr>
          </a:p>
        </p:txBody>
      </p:sp>
      <p:pic>
        <p:nvPicPr>
          <p:cNvPr id="96260" name="Picture 6" descr="F:\Teaching\5内动力地质作用及地质构造\世界地图2.jpg"/>
          <p:cNvPicPr>
            <a:picLocks noChangeAspect="1"/>
          </p:cNvPicPr>
          <p:nvPr/>
        </p:nvPicPr>
        <p:blipFill>
          <a:blip r:embed="rId1"/>
          <a:stretch>
            <a:fillRect/>
          </a:stretch>
        </p:blipFill>
        <p:spPr>
          <a:xfrm>
            <a:off x="3203575" y="333375"/>
            <a:ext cx="4840288" cy="3167063"/>
          </a:xfrm>
          <a:prstGeom prst="rect">
            <a:avLst/>
          </a:prstGeom>
          <a:noFill/>
          <a:ln w="9525">
            <a:noFill/>
          </a:ln>
        </p:spPr>
      </p:pic>
      <p:pic>
        <p:nvPicPr>
          <p:cNvPr id="54277" name="Picture 5" descr="F:\Teaching\5内动力地质作用及地质构造\world map.jpg"/>
          <p:cNvPicPr>
            <a:picLocks noChangeAspect="1"/>
          </p:cNvPicPr>
          <p:nvPr/>
        </p:nvPicPr>
        <p:blipFill>
          <a:blip r:embed="rId2"/>
          <a:stretch>
            <a:fillRect/>
          </a:stretch>
        </p:blipFill>
        <p:spPr>
          <a:xfrm>
            <a:off x="3203575" y="333375"/>
            <a:ext cx="5113338" cy="3235325"/>
          </a:xfrm>
          <a:prstGeom prst="rect">
            <a:avLst/>
          </a:prstGeom>
          <a:noFill/>
          <a:ln w="9525">
            <a:noFill/>
          </a:ln>
        </p:spPr>
      </p:pic>
      <p:pic>
        <p:nvPicPr>
          <p:cNvPr id="2" name="Picture 7" descr="http://b.hiphotos.baidu.com/baike/c0%3Dbaike92%2C5%2C5%2C92%2C30/sign=0a23161a62d9f2d3341c2cbdc885e176/fcfaaf51f3deb48ffd838825f01f3a292cf5e0fe9825405e.jpg"/>
          <p:cNvPicPr>
            <a:picLocks noChangeAspect="1"/>
          </p:cNvPicPr>
          <p:nvPr/>
        </p:nvPicPr>
        <p:blipFill>
          <a:blip r:embed="rId3"/>
          <a:srcRect/>
          <a:stretch>
            <a:fillRect/>
          </a:stretch>
        </p:blipFill>
        <p:spPr>
          <a:xfrm>
            <a:off x="554038" y="361950"/>
            <a:ext cx="2592387" cy="31670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77"/>
                                        </p:tgtEl>
                                        <p:attrNameLst>
                                          <p:attrName>style.visibility</p:attrName>
                                        </p:attrNameLst>
                                      </p:cBhvr>
                                      <p:to>
                                        <p:strVal val="visible"/>
                                      </p:to>
                                    </p:set>
                                    <p:animEffect transition="in" filter="fade">
                                      <p:cBhvr>
                                        <p:cTn id="7" dur="2000"/>
                                        <p:tgtEl>
                                          <p:spTgt spid="54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7282" name="Picture 2" descr="19"/>
          <p:cNvPicPr>
            <a:picLocks noGrp="1" noChangeAspect="1"/>
          </p:cNvPicPr>
          <p:nvPr>
            <p:ph idx="4294967295"/>
          </p:nvPr>
        </p:nvPicPr>
        <p:blipFill>
          <a:blip r:embed="rId1"/>
          <a:srcRect/>
          <a:stretch>
            <a:fillRect/>
          </a:stretch>
        </p:blipFill>
        <p:spPr>
          <a:xfrm>
            <a:off x="4572000" y="620713"/>
            <a:ext cx="3594100" cy="3816350"/>
          </a:xfrm>
        </p:spPr>
      </p:pic>
      <p:sp>
        <p:nvSpPr>
          <p:cNvPr id="97283" name="Text Box 3"/>
          <p:cNvSpPr txBox="1"/>
          <p:nvPr/>
        </p:nvSpPr>
        <p:spPr>
          <a:xfrm>
            <a:off x="539750" y="620713"/>
            <a:ext cx="3600450" cy="3862387"/>
          </a:xfrm>
          <a:prstGeom prst="rect">
            <a:avLst/>
          </a:prstGeom>
          <a:solidFill>
            <a:srgbClr val="FFFFCC"/>
          </a:solidFill>
          <a:ln w="9525">
            <a:noFill/>
          </a:ln>
        </p:spPr>
        <p:txBody>
          <a:bodyPr>
            <a:spAutoFit/>
          </a:bodyPr>
          <a:p>
            <a:pPr eaLnBrk="1" hangingPunct="1">
              <a:spcAft>
                <a:spcPts val="600"/>
              </a:spcAft>
            </a:pPr>
            <a:r>
              <a:rPr lang="zh-CN" altLang="en-US" b="0" dirty="0">
                <a:solidFill>
                  <a:srgbClr val="000099"/>
                </a:solidFill>
                <a:latin typeface="黑体" panose="02010609060101010101" pitchFamily="49" charset="-122"/>
                <a:ea typeface="黑体" panose="02010609060101010101" pitchFamily="49" charset="-122"/>
              </a:rPr>
              <a:t>大陆漂移学说的依据不只是大西洋两岸的海岸线形态的相互对应。</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ts val="600"/>
              </a:spcAft>
            </a:pPr>
            <a:r>
              <a:rPr lang="zh-CN" altLang="en-US" b="0" dirty="0">
                <a:solidFill>
                  <a:srgbClr val="000099"/>
                </a:solidFill>
                <a:latin typeface="黑体" panose="02010609060101010101" pitchFamily="49" charset="-122"/>
                <a:ea typeface="黑体" panose="02010609060101010101" pitchFamily="49" charset="-122"/>
              </a:rPr>
              <a:t>两岸的美洲和非洲、欧洲在</a:t>
            </a:r>
            <a:r>
              <a:rPr lang="zh-CN" altLang="en-US" dirty="0">
                <a:solidFill>
                  <a:srgbClr val="000099"/>
                </a:solidFill>
                <a:latin typeface="黑体" panose="02010609060101010101" pitchFamily="49" charset="-122"/>
                <a:ea typeface="黑体" panose="02010609060101010101" pitchFamily="49" charset="-122"/>
              </a:rPr>
              <a:t>古生物化石、岩石地层、冰川、大地构造（古褶皱山系）</a:t>
            </a:r>
            <a:r>
              <a:rPr lang="zh-CN" altLang="en-US" b="0" dirty="0">
                <a:solidFill>
                  <a:srgbClr val="000099"/>
                </a:solidFill>
                <a:latin typeface="黑体" panose="02010609060101010101" pitchFamily="49" charset="-122"/>
                <a:ea typeface="黑体" panose="02010609060101010101" pitchFamily="49" charset="-122"/>
              </a:rPr>
              <a:t>等方面，有非常好的对应关系，表明地质历史上大西洋两侧的大陆曾相连接。</a:t>
            </a:r>
            <a:endParaRPr lang="zh-CN" altLang="en-US" b="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8306" name="Picture 2" descr="http://hays.outcrop.org/images/keller3e/02_18.jpg"/>
          <p:cNvPicPr>
            <a:picLocks noChangeAspect="1"/>
          </p:cNvPicPr>
          <p:nvPr/>
        </p:nvPicPr>
        <p:blipFill>
          <a:blip r:embed="rId1"/>
          <a:stretch>
            <a:fillRect/>
          </a:stretch>
        </p:blipFill>
        <p:spPr>
          <a:xfrm>
            <a:off x="0" y="0"/>
            <a:ext cx="9144000" cy="6472238"/>
          </a:xfrm>
          <a:prstGeom prst="rect">
            <a:avLst/>
          </a:prstGeom>
          <a:noFill/>
          <a:ln w="9525">
            <a:noFill/>
          </a:ln>
        </p:spPr>
      </p:pic>
      <p:sp>
        <p:nvSpPr>
          <p:cNvPr id="98307" name="Text Box 4"/>
          <p:cNvSpPr txBox="1"/>
          <p:nvPr/>
        </p:nvSpPr>
        <p:spPr>
          <a:xfrm>
            <a:off x="0" y="6154738"/>
            <a:ext cx="9144000" cy="703262"/>
          </a:xfrm>
          <a:prstGeom prst="rect">
            <a:avLst/>
          </a:prstGeom>
          <a:solidFill>
            <a:srgbClr val="CCFFFF">
              <a:alpha val="85881"/>
            </a:srgbClr>
          </a:solidFill>
          <a:ln w="9525">
            <a:noFill/>
          </a:ln>
        </p:spPr>
        <p:txBody>
          <a:bodyPr/>
          <a:p>
            <a:pPr>
              <a:spcBef>
                <a:spcPct val="50000"/>
              </a:spcBef>
            </a:pPr>
            <a:r>
              <a:rPr lang="zh-CN" altLang="en-US" sz="2000" b="0" dirty="0">
                <a:solidFill>
                  <a:srgbClr val="000099"/>
                </a:solidFill>
                <a:latin typeface="黑体" panose="02010609060101010101" pitchFamily="49" charset="-122"/>
                <a:ea typeface="黑体" panose="02010609060101010101" pitchFamily="49" charset="-122"/>
              </a:rPr>
              <a:t>一些陆生植物和动物同时出现于现在彼此分离的南部各个大陆：南美、非洲、南极洲、澳大利亚、印度。</a:t>
            </a:r>
            <a:endParaRPr lang="zh-CN" altLang="en-US" sz="2000" b="0" dirty="0">
              <a:solidFill>
                <a:srgbClr val="000099"/>
              </a:solidFill>
              <a:latin typeface="黑体" panose="02010609060101010101" pitchFamily="49" charset="-122"/>
              <a:ea typeface="黑体" panose="02010609060101010101" pitchFamily="49" charset="-122"/>
            </a:endParaRPr>
          </a:p>
        </p:txBody>
      </p:sp>
      <p:sp>
        <p:nvSpPr>
          <p:cNvPr id="98308" name="TextBox 4"/>
          <p:cNvSpPr txBox="1"/>
          <p:nvPr/>
        </p:nvSpPr>
        <p:spPr>
          <a:xfrm>
            <a:off x="3162300" y="966788"/>
            <a:ext cx="2922588" cy="522287"/>
          </a:xfrm>
          <a:prstGeom prst="rect">
            <a:avLst/>
          </a:prstGeom>
          <a:solidFill>
            <a:srgbClr val="CACA50">
              <a:alpha val="85097"/>
            </a:srgbClr>
          </a:solidFill>
          <a:ln w="9525">
            <a:noFill/>
          </a:ln>
        </p:spPr>
        <p:txBody>
          <a:bodyPr>
            <a:spAutoFit/>
          </a:bodyPr>
          <a:p>
            <a:pPr eaLnBrk="1" hangingPunct="1">
              <a:spcBef>
                <a:spcPct val="50000"/>
              </a:spcBef>
            </a:pPr>
            <a:r>
              <a:rPr lang="zh-CN" altLang="en-US" sz="1400" b="0" dirty="0">
                <a:solidFill>
                  <a:srgbClr val="000099"/>
                </a:solidFill>
                <a:latin typeface="Times New Roman" panose="02020603050405020304" pitchFamily="18" charset="0"/>
                <a:ea typeface="宋体" panose="02010600030101010101" pitchFamily="2" charset="-122"/>
              </a:rPr>
              <a:t>犬颌兽（三叠纪），发现于阿根廷和南非</a:t>
            </a:r>
            <a:endParaRPr lang="zh-CN" altLang="en-US" sz="1400" b="0" dirty="0">
              <a:solidFill>
                <a:srgbClr val="000099"/>
              </a:solidFill>
              <a:latin typeface="Times New Roman" panose="02020603050405020304" pitchFamily="18" charset="0"/>
              <a:ea typeface="宋体" panose="02010600030101010101" pitchFamily="2" charset="-122"/>
            </a:endParaRPr>
          </a:p>
        </p:txBody>
      </p:sp>
      <p:sp>
        <p:nvSpPr>
          <p:cNvPr id="98309" name="TextBox 5"/>
          <p:cNvSpPr txBox="1"/>
          <p:nvPr/>
        </p:nvSpPr>
        <p:spPr>
          <a:xfrm>
            <a:off x="49213" y="2205038"/>
            <a:ext cx="2305050" cy="522287"/>
          </a:xfrm>
          <a:prstGeom prst="rect">
            <a:avLst/>
          </a:prstGeom>
          <a:solidFill>
            <a:srgbClr val="CACA50">
              <a:alpha val="85097"/>
            </a:srgbClr>
          </a:solidFill>
          <a:ln w="9525">
            <a:noFill/>
          </a:ln>
        </p:spPr>
        <p:txBody>
          <a:bodyPr>
            <a:spAutoFit/>
          </a:bodyPr>
          <a:p>
            <a:pPr eaLnBrk="1" hangingPunct="1">
              <a:spcBef>
                <a:spcPct val="50000"/>
              </a:spcBef>
            </a:pPr>
            <a:r>
              <a:rPr lang="zh-CN" altLang="en-US" sz="1400" b="0" dirty="0">
                <a:solidFill>
                  <a:srgbClr val="000099"/>
                </a:solidFill>
                <a:latin typeface="Times New Roman" panose="02020603050405020304" pitchFamily="18" charset="0"/>
                <a:ea typeface="宋体" panose="02010600030101010101" pitchFamily="2" charset="-122"/>
              </a:rPr>
              <a:t>中龙（石炭纪、二叠纪），发现于巴西和非洲</a:t>
            </a:r>
            <a:endParaRPr lang="zh-CN" altLang="en-US" sz="1400" b="0" dirty="0">
              <a:solidFill>
                <a:srgbClr val="000099"/>
              </a:solidFill>
              <a:latin typeface="Times New Roman" panose="02020603050405020304" pitchFamily="18" charset="0"/>
              <a:ea typeface="宋体" panose="02010600030101010101" pitchFamily="2" charset="-122"/>
            </a:endParaRPr>
          </a:p>
        </p:txBody>
      </p:sp>
      <p:sp>
        <p:nvSpPr>
          <p:cNvPr id="98310" name="矩形 6"/>
          <p:cNvSpPr/>
          <p:nvPr/>
        </p:nvSpPr>
        <p:spPr>
          <a:xfrm>
            <a:off x="6300788" y="966788"/>
            <a:ext cx="2519362" cy="522287"/>
          </a:xfrm>
          <a:prstGeom prst="rect">
            <a:avLst/>
          </a:prstGeom>
          <a:solidFill>
            <a:srgbClr val="CACA50">
              <a:alpha val="85097"/>
            </a:srgbClr>
          </a:solidFill>
          <a:ln w="9525">
            <a:noFill/>
          </a:ln>
        </p:spPr>
        <p:txBody>
          <a:bodyPr>
            <a:spAutoFit/>
          </a:bodyPr>
          <a:p>
            <a:pPr eaLnBrk="1" hangingPunct="1">
              <a:spcBef>
                <a:spcPct val="50000"/>
              </a:spcBef>
            </a:pPr>
            <a:r>
              <a:rPr lang="zh-CN" altLang="en-US" sz="1400" b="0" dirty="0">
                <a:solidFill>
                  <a:srgbClr val="000099"/>
                </a:solidFill>
                <a:latin typeface="Times New Roman" panose="02020603050405020304" pitchFamily="18" charset="0"/>
                <a:ea typeface="宋体" panose="02010600030101010101" pitchFamily="2" charset="-122"/>
              </a:rPr>
              <a:t>舌羊齿 （泥盆纪</a:t>
            </a:r>
            <a:r>
              <a:rPr lang="en-US" altLang="zh-CN" sz="1400" b="0" dirty="0">
                <a:solidFill>
                  <a:srgbClr val="000099"/>
                </a:solidFill>
                <a:latin typeface="Times New Roman" panose="02020603050405020304" pitchFamily="18" charset="0"/>
                <a:ea typeface="宋体" panose="02010600030101010101" pitchFamily="2" charset="-122"/>
              </a:rPr>
              <a:t>-</a:t>
            </a:r>
            <a:r>
              <a:rPr lang="zh-CN" altLang="en-US" sz="1400" b="0" dirty="0">
                <a:solidFill>
                  <a:srgbClr val="000099"/>
                </a:solidFill>
                <a:latin typeface="Times New Roman" panose="02020603050405020304" pitchFamily="18" charset="0"/>
                <a:ea typeface="宋体" panose="02010600030101010101" pitchFamily="2" charset="-122"/>
              </a:rPr>
              <a:t>三叠纪），发现于南部所有大陆</a:t>
            </a:r>
            <a:endParaRPr lang="zh-CN" altLang="en-US" sz="1400" b="0" dirty="0">
              <a:solidFill>
                <a:srgbClr val="000099"/>
              </a:solidFill>
              <a:latin typeface="Times New Roman" panose="02020603050405020304" pitchFamily="18" charset="0"/>
              <a:ea typeface="宋体" panose="02010600030101010101" pitchFamily="2" charset="-122"/>
            </a:endParaRPr>
          </a:p>
        </p:txBody>
      </p:sp>
      <p:sp>
        <p:nvSpPr>
          <p:cNvPr id="98311" name="矩形 7"/>
          <p:cNvSpPr/>
          <p:nvPr/>
        </p:nvSpPr>
        <p:spPr>
          <a:xfrm>
            <a:off x="6646863" y="2589213"/>
            <a:ext cx="2466975" cy="522287"/>
          </a:xfrm>
          <a:prstGeom prst="rect">
            <a:avLst/>
          </a:prstGeom>
          <a:solidFill>
            <a:srgbClr val="CACA50">
              <a:alpha val="85097"/>
            </a:srgbClr>
          </a:solidFill>
          <a:ln w="9525">
            <a:noFill/>
          </a:ln>
        </p:spPr>
        <p:txBody>
          <a:bodyPr>
            <a:spAutoFit/>
          </a:bodyPr>
          <a:p>
            <a:pPr eaLnBrk="1" hangingPunct="1">
              <a:spcBef>
                <a:spcPct val="50000"/>
              </a:spcBef>
            </a:pPr>
            <a:r>
              <a:rPr lang="zh-CN" altLang="en-US" sz="1400" b="0" dirty="0">
                <a:solidFill>
                  <a:srgbClr val="000099"/>
                </a:solidFill>
                <a:latin typeface="Times New Roman" panose="02020603050405020304" pitchFamily="18" charset="0"/>
                <a:ea typeface="宋体" panose="02010600030101010101" pitchFamily="2" charset="-122"/>
              </a:rPr>
              <a:t>水龙兽（三叠纪），发现于非洲、阿根廷和印度</a:t>
            </a:r>
            <a:endParaRPr lang="zh-CN" altLang="en-US" sz="1400" b="0" dirty="0">
              <a:solidFill>
                <a:srgbClr val="000099"/>
              </a:solidFill>
              <a:latin typeface="Times New Roman" panose="02020603050405020304" pitchFamily="18"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9330" name="Picture 2" descr="F:\Teaching\5内动力地质作用及地质构造\illustrations(tasaclips)\Paleoclimatic_Evidence.jpg"/>
          <p:cNvPicPr>
            <a:picLocks noChangeAspect="1"/>
          </p:cNvPicPr>
          <p:nvPr/>
        </p:nvPicPr>
        <p:blipFill>
          <a:blip r:embed="rId1"/>
          <a:srcRect/>
          <a:stretch>
            <a:fillRect/>
          </a:stretch>
        </p:blipFill>
        <p:spPr>
          <a:xfrm>
            <a:off x="0" y="0"/>
            <a:ext cx="7947025" cy="4076700"/>
          </a:xfrm>
          <a:prstGeom prst="rect">
            <a:avLst/>
          </a:prstGeom>
          <a:noFill/>
          <a:ln w="9525">
            <a:noFill/>
          </a:ln>
        </p:spPr>
      </p:pic>
      <p:sp>
        <p:nvSpPr>
          <p:cNvPr id="99331" name="矩形 1"/>
          <p:cNvSpPr/>
          <p:nvPr/>
        </p:nvSpPr>
        <p:spPr>
          <a:xfrm>
            <a:off x="323850" y="4076700"/>
            <a:ext cx="8351838" cy="2308225"/>
          </a:xfrm>
          <a:prstGeom prst="rect">
            <a:avLst/>
          </a:prstGeom>
          <a:noFill/>
          <a:ln w="9525">
            <a:noFill/>
          </a:ln>
        </p:spPr>
        <p:txBody>
          <a:bodyPr>
            <a:spAutoFit/>
          </a:bodyPr>
          <a:p>
            <a:pPr algn="just"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晚古生代(距今约360～250百万年),冰川覆盖了南半球大陆的大部分。→ 整个南半球都是极地气候？</a:t>
            </a:r>
            <a:endParaRPr lang="en-US" altLang="x-none" b="0" dirty="0">
              <a:solidFill>
                <a:srgbClr val="000099"/>
              </a:solidFill>
              <a:latin typeface="黑体" panose="02010609060101010101" pitchFamily="49" charset="-122"/>
              <a:ea typeface="黑体" panose="02010609060101010101" pitchFamily="49" charset="-122"/>
            </a:endParaRPr>
          </a:p>
          <a:p>
            <a:pPr algn="just"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根据冰川沉积物的分布和下伏岩石上留下的冰川擦痕，可以判断其范围和运动方向。→ 冰川由海洋向内陆方向运动？</a:t>
            </a:r>
            <a:endParaRPr lang="en-US" altLang="x-none" b="0" dirty="0">
              <a:solidFill>
                <a:srgbClr val="000099"/>
              </a:solidFill>
              <a:latin typeface="黑体" panose="02010609060101010101" pitchFamily="49" charset="-122"/>
              <a:ea typeface="黑体" panose="02010609060101010101" pitchFamily="49" charset="-122"/>
            </a:endParaRPr>
          </a:p>
          <a:p>
            <a:pPr algn="just"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大陆漂移可以给出合理的解释。</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57348" name="Picture 4" descr="C:\Users\wen\Desktop\Paleoclimatic_Evidence.jpg"/>
          <p:cNvPicPr>
            <a:picLocks noChangeAspect="1"/>
          </p:cNvPicPr>
          <p:nvPr/>
        </p:nvPicPr>
        <p:blipFill>
          <a:blip r:embed="rId2"/>
          <a:stretch>
            <a:fillRect/>
          </a:stretch>
        </p:blipFill>
        <p:spPr>
          <a:xfrm>
            <a:off x="1319213" y="0"/>
            <a:ext cx="7786687" cy="4041775"/>
          </a:xfrm>
          <a:prstGeom prst="rect">
            <a:avLst/>
          </a:prstGeom>
          <a:noFill/>
          <a:ln w="9525">
            <a:noFill/>
          </a:ln>
        </p:spPr>
      </p:pic>
      <p:pic>
        <p:nvPicPr>
          <p:cNvPr id="57349" name="Picture 3" descr="冈瓦纳冰川"/>
          <p:cNvPicPr>
            <a:picLocks noChangeAspect="1"/>
          </p:cNvPicPr>
          <p:nvPr/>
        </p:nvPicPr>
        <p:blipFill>
          <a:blip r:embed="rId3"/>
          <a:stretch>
            <a:fillRect/>
          </a:stretch>
        </p:blipFill>
        <p:spPr>
          <a:xfrm>
            <a:off x="1589088" y="417513"/>
            <a:ext cx="6438900" cy="35163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fade">
                                      <p:cBhvr>
                                        <p:cTn id="7" dur="2000"/>
                                        <p:tgtEl>
                                          <p:spTgt spid="573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7349"/>
                                        </p:tgtEl>
                                        <p:attrNameLst>
                                          <p:attrName>style.visibility</p:attrName>
                                        </p:attrNameLst>
                                      </p:cBhvr>
                                      <p:to>
                                        <p:strVal val="visible"/>
                                      </p:to>
                                    </p:set>
                                    <p:animEffect transition="in" filter="wipe(up)">
                                      <p:cBhvr>
                                        <p:cTn id="12" dur="10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Text Box 2"/>
          <p:cNvSpPr txBox="1"/>
          <p:nvPr/>
        </p:nvSpPr>
        <p:spPr>
          <a:xfrm>
            <a:off x="530225" y="642938"/>
            <a:ext cx="7858125" cy="2492375"/>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固定论反对大陆漂移的主要论据，是对地壳发生漂移的地球物理学机制的质疑：长距离漂移的大陆，其轮廓保持不变表明大陆是在近于刚性的条件下发生漂移的，而刚性岩石之间的摩擦力之大是难于克服的。</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到</a:t>
            </a:r>
            <a:r>
              <a:rPr lang="en-US" altLang="zh-CN" b="0" dirty="0">
                <a:solidFill>
                  <a:srgbClr val="000099"/>
                </a:solidFill>
                <a:latin typeface="黑体" panose="02010609060101010101" pitchFamily="49" charset="-122"/>
                <a:ea typeface="黑体" panose="02010609060101010101" pitchFamily="49" charset="-122"/>
              </a:rPr>
              <a:t>1930</a:t>
            </a:r>
            <a:r>
              <a:rPr lang="zh-CN" altLang="en-US" b="0" dirty="0">
                <a:solidFill>
                  <a:srgbClr val="000099"/>
                </a:solidFill>
                <a:latin typeface="黑体" panose="02010609060101010101" pitchFamily="49" charset="-122"/>
                <a:ea typeface="黑体" panose="02010609060101010101" pitchFamily="49" charset="-122"/>
              </a:rPr>
              <a:t>年魏格纳在地质考察中以身殉职后，活动论沉寂了二十多年。</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58371" name="Text Box 3"/>
          <p:cNvSpPr txBox="1"/>
          <p:nvPr/>
        </p:nvSpPr>
        <p:spPr>
          <a:xfrm>
            <a:off x="581025" y="3857625"/>
            <a:ext cx="7951788" cy="830263"/>
          </a:xfrm>
          <a:prstGeom prst="rect">
            <a:avLst/>
          </a:prstGeom>
          <a:noFill/>
          <a:ln w="9525">
            <a:noFill/>
          </a:ln>
        </p:spPr>
        <p:txBody>
          <a:bodyPr>
            <a:spAutoFit/>
          </a:bodyPr>
          <a:p>
            <a:pPr eaLnBrk="1" hangingPunct="1">
              <a:spcBef>
                <a:spcPct val="50000"/>
              </a:spcBef>
            </a:pPr>
            <a:r>
              <a:rPr lang="zh-CN" altLang="en-US" b="0" dirty="0">
                <a:solidFill>
                  <a:srgbClr val="0000CC"/>
                </a:solidFill>
                <a:latin typeface="黑体" panose="02010609060101010101" pitchFamily="49" charset="-122"/>
                <a:ea typeface="黑体" panose="02010609060101010101" pitchFamily="49" charset="-122"/>
              </a:rPr>
              <a:t>但这期间及其后地球物理和地质学的一些重大发现，逐渐给人们重新认识地壳运动提供了事实。</a:t>
            </a:r>
            <a:endParaRPr lang="zh-CN" altLang="en-US" b="0" dirty="0">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Effect transition="in" filter="fade">
                                      <p:cBhvr>
                                        <p:cTn id="7" dur="2000"/>
                                        <p:tgtEl>
                                          <p:spTgt spid="58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Text Box 2"/>
          <p:cNvSpPr txBox="1"/>
          <p:nvPr/>
        </p:nvSpPr>
        <p:spPr>
          <a:xfrm>
            <a:off x="468313" y="692150"/>
            <a:ext cx="7632700" cy="3017838"/>
          </a:xfrm>
          <a:prstGeom prst="rect">
            <a:avLst/>
          </a:prstGeom>
          <a:noFill/>
          <a:ln w="9525">
            <a:noFill/>
          </a:ln>
        </p:spPr>
        <p:txBody>
          <a:bodyPr>
            <a:spAutoFit/>
          </a:bodyPr>
          <a:p>
            <a:pPr eaLnBrk="1" hangingPunct="1">
              <a:spcBef>
                <a:spcPct val="50000"/>
              </a:spcBef>
            </a:pPr>
            <a:r>
              <a:rPr lang="en-US" altLang="zh-CN" dirty="0">
                <a:solidFill>
                  <a:srgbClr val="000099"/>
                </a:solidFill>
                <a:latin typeface="黑体" panose="02010609060101010101" pitchFamily="49" charset="-122"/>
                <a:ea typeface="黑体" panose="02010609060101010101" pitchFamily="49" charset="-122"/>
              </a:rPr>
              <a:t>2</a:t>
            </a:r>
            <a:r>
              <a:rPr lang="zh-CN" altLang="en-US" dirty="0">
                <a:solidFill>
                  <a:srgbClr val="000099"/>
                </a:solidFill>
                <a:latin typeface="黑体" panose="02010609060101010101" pitchFamily="49" charset="-122"/>
                <a:ea typeface="黑体" panose="02010609060101010101" pitchFamily="49" charset="-122"/>
              </a:rPr>
              <a:t> 活动论的再兴起 </a:t>
            </a:r>
            <a:r>
              <a:rPr lang="en-US" altLang="zh-CN" dirty="0">
                <a:solidFill>
                  <a:srgbClr val="000099"/>
                </a:solidFill>
                <a:latin typeface="黑体" panose="02010609060101010101" pitchFamily="49" charset="-122"/>
                <a:ea typeface="黑体" panose="02010609060101010101" pitchFamily="49" charset="-122"/>
              </a:rPr>
              <a:t>--</a:t>
            </a:r>
            <a:r>
              <a:rPr lang="zh-CN" altLang="en-US" dirty="0">
                <a:solidFill>
                  <a:srgbClr val="000099"/>
                </a:solidFill>
                <a:latin typeface="黑体" panose="02010609060101010101" pitchFamily="49" charset="-122"/>
                <a:ea typeface="黑体" panose="02010609060101010101" pitchFamily="49" charset="-122"/>
              </a:rPr>
              <a:t>板块构造学说</a:t>
            </a:r>
            <a:endParaRPr lang="en-US" altLang="x-none"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软流圈的确认</a:t>
            </a:r>
            <a:r>
              <a:rPr lang="zh-CN" altLang="en-US" b="0" dirty="0">
                <a:solidFill>
                  <a:srgbClr val="000099"/>
                </a:solidFill>
                <a:latin typeface="黑体" panose="02010609060101010101" pitchFamily="49" charset="-122"/>
                <a:ea typeface="黑体" panose="02010609060101010101" pitchFamily="49" charset="-122"/>
              </a:rPr>
              <a:t>  在大约</a:t>
            </a:r>
            <a:r>
              <a:rPr lang="en-US" altLang="zh-CN" b="0" dirty="0">
                <a:solidFill>
                  <a:srgbClr val="000099"/>
                </a:solidFill>
                <a:latin typeface="黑体" panose="02010609060101010101" pitchFamily="49" charset="-122"/>
                <a:ea typeface="黑体" panose="02010609060101010101" pitchFamily="49" charset="-122"/>
              </a:rPr>
              <a:t>100-200km</a:t>
            </a:r>
            <a:r>
              <a:rPr lang="zh-CN" altLang="en-US" b="0" dirty="0">
                <a:solidFill>
                  <a:srgbClr val="000099"/>
                </a:solidFill>
                <a:latin typeface="黑体" panose="02010609060101010101" pitchFamily="49" charset="-122"/>
                <a:ea typeface="黑体" panose="02010609060101010101" pitchFamily="49" charset="-122"/>
              </a:rPr>
              <a:t>深度的位置上有一个横波</a:t>
            </a:r>
            <a:r>
              <a:rPr lang="en-US" altLang="zh-CN" b="0" dirty="0">
                <a:solidFill>
                  <a:srgbClr val="000099"/>
                </a:solidFill>
                <a:latin typeface="黑体" panose="02010609060101010101" pitchFamily="49" charset="-122"/>
                <a:ea typeface="黑体" panose="02010609060101010101" pitchFamily="49" charset="-122"/>
              </a:rPr>
              <a:t>S</a:t>
            </a:r>
            <a:r>
              <a:rPr lang="zh-CN" altLang="en-US" b="0" dirty="0">
                <a:solidFill>
                  <a:srgbClr val="000099"/>
                </a:solidFill>
                <a:latin typeface="黑体" panose="02010609060101010101" pitchFamily="49" charset="-122"/>
                <a:ea typeface="黑体" panose="02010609060101010101" pitchFamily="49" charset="-122"/>
              </a:rPr>
              <a:t>波的低速层，科学家们因此推测该层物质的塑性程度较高，称之为</a:t>
            </a:r>
            <a:r>
              <a:rPr lang="zh-CN" altLang="en-US" dirty="0">
                <a:solidFill>
                  <a:srgbClr val="000099"/>
                </a:solidFill>
                <a:latin typeface="黑体" panose="02010609060101010101" pitchFamily="49" charset="-122"/>
                <a:ea typeface="黑体" panose="02010609060101010101" pitchFamily="49" charset="-122"/>
              </a:rPr>
              <a:t>软流圈</a:t>
            </a:r>
            <a:r>
              <a:rPr lang="zh-CN" altLang="en-US" b="0" dirty="0">
                <a:solidFill>
                  <a:srgbClr val="000099"/>
                </a:solidFill>
                <a:latin typeface="黑体" panose="02010609060101010101" pitchFamily="49" charset="-122"/>
                <a:ea typeface="黑体" panose="02010609060101010101" pitchFamily="49" charset="-122"/>
              </a:rPr>
              <a:t>。</a:t>
            </a:r>
            <a:r>
              <a:rPr lang="zh-CN" altLang="en-US" b="0" dirty="0">
                <a:solidFill>
                  <a:srgbClr val="0000CC"/>
                </a:solidFill>
                <a:latin typeface="黑体" panose="02010609060101010101" pitchFamily="49" charset="-122"/>
                <a:ea typeface="黑体" panose="02010609060101010101" pitchFamily="49" charset="-122"/>
              </a:rPr>
              <a:t>软流圈之上的上地幔和地壳则合称之为</a:t>
            </a:r>
            <a:r>
              <a:rPr lang="zh-CN" altLang="en-US" dirty="0">
                <a:solidFill>
                  <a:srgbClr val="0000CC"/>
                </a:solidFill>
                <a:latin typeface="黑体" panose="02010609060101010101" pitchFamily="49" charset="-122"/>
                <a:ea typeface="黑体" panose="02010609060101010101" pitchFamily="49" charset="-122"/>
              </a:rPr>
              <a:t>岩石圈</a:t>
            </a:r>
            <a:r>
              <a:rPr lang="zh-CN" altLang="en-US" b="0" dirty="0">
                <a:solidFill>
                  <a:srgbClr val="0000CC"/>
                </a:solidFill>
                <a:latin typeface="黑体" panose="02010609060101010101" pitchFamily="49" charset="-122"/>
                <a:ea typeface="黑体" panose="02010609060101010101" pitchFamily="49" charset="-122"/>
              </a:rPr>
              <a:t>。</a:t>
            </a:r>
            <a:endParaRPr lang="en-US" altLang="x-none" b="0" dirty="0">
              <a:solidFill>
                <a:srgbClr val="0000CC"/>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原来概念比较模糊的软流层得到确认，地球上层岩石圈</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软流圈的划分方案得到越来越多的承认和重视。</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59395" name="Text Box 4"/>
          <p:cNvSpPr txBox="1"/>
          <p:nvPr/>
        </p:nvSpPr>
        <p:spPr>
          <a:xfrm>
            <a:off x="468313" y="4221163"/>
            <a:ext cx="7643812" cy="1200150"/>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软流圈的存在使得大陆以岩石圈板块的形式在软流圈上的漂移成为可能，原来的难以克服的摩阻力问题得到了解决。</a:t>
            </a:r>
            <a:endParaRPr lang="zh-CN" altLang="en-US"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wipe(up)">
                                      <p:cBhvr>
                                        <p:cTn id="7" dur="10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02" name="Picture 2" descr="18"/>
          <p:cNvPicPr>
            <a:picLocks noGrp="1" noChangeAspect="1"/>
          </p:cNvPicPr>
          <p:nvPr>
            <p:ph idx="4294967295"/>
          </p:nvPr>
        </p:nvPicPr>
        <p:blipFill>
          <a:blip r:embed="rId1"/>
          <a:srcRect/>
          <a:stretch>
            <a:fillRect/>
          </a:stretch>
        </p:blipFill>
        <p:spPr>
          <a:xfrm>
            <a:off x="0" y="908050"/>
            <a:ext cx="9144000" cy="5113338"/>
          </a:xfrm>
        </p:spPr>
      </p:pic>
      <p:sp>
        <p:nvSpPr>
          <p:cNvPr id="102403" name="Text Box 5"/>
          <p:cNvSpPr txBox="1"/>
          <p:nvPr/>
        </p:nvSpPr>
        <p:spPr>
          <a:xfrm>
            <a:off x="0" y="6021388"/>
            <a:ext cx="9144000" cy="830262"/>
          </a:xfrm>
          <a:prstGeom prst="rect">
            <a:avLst/>
          </a:prstGeom>
          <a:solidFill>
            <a:srgbClr val="CCFFFF"/>
          </a:solidFill>
          <a:ln w="9525">
            <a:noFill/>
          </a:ln>
        </p:spPr>
        <p:txBody>
          <a:bodyPr>
            <a:spAutoFit/>
          </a:bodyPr>
          <a:p>
            <a:pPr eaLnBrk="1" hangingPunct="1">
              <a:spcBef>
                <a:spcPct val="50000"/>
              </a:spcBef>
            </a:pPr>
            <a:r>
              <a:rPr lang="en-US" altLang="zh-CN" b="0" dirty="0">
                <a:solidFill>
                  <a:srgbClr val="000099"/>
                </a:solidFill>
                <a:latin typeface="黑体" panose="02010609060101010101" pitchFamily="49" charset="-122"/>
                <a:ea typeface="黑体" panose="02010609060101010101" pitchFamily="49" charset="-122"/>
              </a:rPr>
              <a:t>1950</a:t>
            </a:r>
            <a:r>
              <a:rPr lang="zh-CN" altLang="en-US" b="0" dirty="0">
                <a:solidFill>
                  <a:srgbClr val="000099"/>
                </a:solidFill>
                <a:latin typeface="黑体" panose="02010609060101010101" pitchFamily="49" charset="-122"/>
                <a:ea typeface="黑体" panose="02010609060101010101" pitchFamily="49" charset="-122"/>
              </a:rPr>
              <a:t>年代，洋底地形测量发现了分布于世界各大洋洋中脊体系，这里火山和地震活动频繁。</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102404" name="Text Box 6"/>
          <p:cNvSpPr txBox="1"/>
          <p:nvPr/>
        </p:nvSpPr>
        <p:spPr>
          <a:xfrm>
            <a:off x="250825" y="188913"/>
            <a:ext cx="2663825" cy="457200"/>
          </a:xfrm>
          <a:prstGeom prst="rect">
            <a:avLst/>
          </a:prstGeom>
          <a:noFill/>
          <a:ln w="9525">
            <a:noFill/>
          </a:ln>
        </p:spPr>
        <p:txBody>
          <a:bodyPr>
            <a:spAutoFit/>
          </a:bodyPr>
          <a:p>
            <a:pP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洋中脊体系的发现</a:t>
            </a:r>
            <a:endParaRPr lang="zh-CN" altLang="en-US"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426" name="Picture 4" descr="C:\Users\wen\Desktop\地球与人类环境课件\古地磁b.jpg"/>
          <p:cNvPicPr>
            <a:picLocks noChangeAspect="1"/>
          </p:cNvPicPr>
          <p:nvPr/>
        </p:nvPicPr>
        <p:blipFill>
          <a:blip r:embed="rId1"/>
          <a:stretch>
            <a:fillRect/>
          </a:stretch>
        </p:blipFill>
        <p:spPr>
          <a:xfrm>
            <a:off x="1187450" y="0"/>
            <a:ext cx="6704013" cy="6021388"/>
          </a:xfrm>
          <a:prstGeom prst="rect">
            <a:avLst/>
          </a:prstGeom>
          <a:noFill/>
          <a:ln w="9525">
            <a:noFill/>
          </a:ln>
        </p:spPr>
      </p:pic>
      <p:sp>
        <p:nvSpPr>
          <p:cNvPr id="103427" name="Text Box 3"/>
          <p:cNvSpPr txBox="1"/>
          <p:nvPr/>
        </p:nvSpPr>
        <p:spPr>
          <a:xfrm>
            <a:off x="1187450" y="6027738"/>
            <a:ext cx="6697663" cy="830262"/>
          </a:xfrm>
          <a:prstGeom prst="rect">
            <a:avLst/>
          </a:prstGeom>
          <a:solidFill>
            <a:srgbClr val="FFFFCC"/>
          </a:solid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洋底玄武岩年龄从洋中脊向两侧越远越老，两侧古地磁条带呈对称分布。</a:t>
            </a:r>
            <a:endParaRPr lang="zh-CN" altLang="en-US" b="0" dirty="0">
              <a:solidFill>
                <a:srgbClr val="000099"/>
              </a:solidFill>
              <a:latin typeface="黑体" panose="02010609060101010101" pitchFamily="49" charset="-122"/>
              <a:ea typeface="黑体" panose="02010609060101010101" pitchFamily="49" charset="-122"/>
            </a:endParaRPr>
          </a:p>
        </p:txBody>
      </p:sp>
      <p:grpSp>
        <p:nvGrpSpPr>
          <p:cNvPr id="2" name="Group 4"/>
          <p:cNvGrpSpPr/>
          <p:nvPr/>
        </p:nvGrpSpPr>
        <p:grpSpPr>
          <a:xfrm>
            <a:off x="346075" y="26988"/>
            <a:ext cx="8270875" cy="6858000"/>
            <a:chOff x="0" y="0"/>
            <a:chExt cx="8271570" cy="6858000"/>
          </a:xfrm>
        </p:grpSpPr>
        <p:pic>
          <p:nvPicPr>
            <p:cNvPr id="103429" name="Picture 4" descr="F:\Teaching\5内动力地质作用及地质构造\illustrations(tasaclips)\Paleomagnetism_Seafloor.jpg"/>
            <p:cNvPicPr>
              <a:picLocks noChangeAspect="1"/>
            </p:cNvPicPr>
            <p:nvPr/>
          </p:nvPicPr>
          <p:blipFill>
            <a:blip r:embed="rId2"/>
            <a:stretch>
              <a:fillRect/>
            </a:stretch>
          </p:blipFill>
          <p:spPr>
            <a:xfrm>
              <a:off x="842070" y="0"/>
              <a:ext cx="7429500" cy="6858000"/>
            </a:xfrm>
            <a:prstGeom prst="rect">
              <a:avLst/>
            </a:prstGeom>
            <a:noFill/>
            <a:ln w="9525">
              <a:noFill/>
            </a:ln>
          </p:spPr>
        </p:pic>
        <p:sp>
          <p:nvSpPr>
            <p:cNvPr id="103430" name="TextBox 3"/>
            <p:cNvSpPr txBox="1"/>
            <p:nvPr/>
          </p:nvSpPr>
          <p:spPr>
            <a:xfrm>
              <a:off x="0" y="377280"/>
              <a:ext cx="554038" cy="6264275"/>
            </a:xfrm>
            <a:prstGeom prst="rect">
              <a:avLst/>
            </a:prstGeom>
            <a:noFill/>
            <a:ln w="9525">
              <a:noFill/>
            </a:ln>
          </p:spPr>
          <p:txBody>
            <a:bodyPr vert="eaVert">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这是洋底在洋中脊处增生、向两侧扩展的结果</a:t>
              </a:r>
              <a:endParaRPr lang="zh-CN" altLang="en-US" b="0" dirty="0">
                <a:solidFill>
                  <a:srgbClr val="000099"/>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450" name="Picture 4" descr="F:\Teaching\环境图片资料\Environmental Geology\02_15 Age of oceanic crust.jpg"/>
          <p:cNvPicPr>
            <a:picLocks noChangeAspect="1"/>
          </p:cNvPicPr>
          <p:nvPr/>
        </p:nvPicPr>
        <p:blipFill>
          <a:blip r:embed="rId1"/>
          <a:stretch>
            <a:fillRect/>
          </a:stretch>
        </p:blipFill>
        <p:spPr>
          <a:xfrm>
            <a:off x="0" y="0"/>
            <a:ext cx="9144000" cy="5538788"/>
          </a:xfrm>
          <a:prstGeom prst="rect">
            <a:avLst/>
          </a:prstGeom>
          <a:noFill/>
          <a:ln w="9525">
            <a:noFill/>
          </a:ln>
        </p:spPr>
      </p:pic>
      <p:sp>
        <p:nvSpPr>
          <p:cNvPr id="104451" name="Text Box 3"/>
          <p:cNvSpPr txBox="1"/>
          <p:nvPr/>
        </p:nvSpPr>
        <p:spPr>
          <a:xfrm>
            <a:off x="34925" y="5300663"/>
            <a:ext cx="9072563" cy="1384300"/>
          </a:xfrm>
          <a:prstGeom prst="rect">
            <a:avLst/>
          </a:prstGeom>
          <a:solidFill>
            <a:srgbClr val="CCECFF"/>
          </a:solid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洋底玄武岩的年龄，在洋中脊处最新，向外越来越老。</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洋底最老的岩石是侏罗纪（</a:t>
            </a:r>
            <a:r>
              <a:rPr lang="en-US" altLang="zh-CN" b="0" dirty="0">
                <a:solidFill>
                  <a:srgbClr val="000099"/>
                </a:solidFill>
                <a:latin typeface="黑体" panose="02010609060101010101" pitchFamily="49" charset="-122"/>
                <a:ea typeface="黑体" panose="02010609060101010101" pitchFamily="49" charset="-122"/>
              </a:rPr>
              <a:t>1.46 - 2.00</a:t>
            </a:r>
            <a:r>
              <a:rPr lang="zh-CN" altLang="en-US" b="0" dirty="0">
                <a:solidFill>
                  <a:srgbClr val="000099"/>
                </a:solidFill>
                <a:latin typeface="黑体" panose="02010609060101010101" pitchFamily="49" charset="-122"/>
                <a:ea typeface="黑体" panose="02010609060101010101" pitchFamily="49" charset="-122"/>
              </a:rPr>
              <a:t>亿年前），位于远离洋中脊、靠近大陆边缘的地方。</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474" name="Picture 4" descr="F:\Teaching\5内动力地质作用及地质构造\illustrations(tasaclips)\Convergent_Boundary.jpg"/>
          <p:cNvPicPr>
            <a:picLocks noChangeAspect="1"/>
          </p:cNvPicPr>
          <p:nvPr/>
        </p:nvPicPr>
        <p:blipFill>
          <a:blip r:embed="rId1"/>
          <a:stretch>
            <a:fillRect/>
          </a:stretch>
        </p:blipFill>
        <p:spPr>
          <a:xfrm>
            <a:off x="0" y="0"/>
            <a:ext cx="9144000" cy="5761038"/>
          </a:xfrm>
          <a:prstGeom prst="rect">
            <a:avLst/>
          </a:prstGeom>
          <a:noFill/>
          <a:ln w="9525">
            <a:noFill/>
          </a:ln>
        </p:spPr>
      </p:pic>
      <p:sp>
        <p:nvSpPr>
          <p:cNvPr id="105475" name="Text Box 3"/>
          <p:cNvSpPr txBox="1"/>
          <p:nvPr/>
        </p:nvSpPr>
        <p:spPr>
          <a:xfrm>
            <a:off x="0" y="5632450"/>
            <a:ext cx="9144000" cy="1200150"/>
          </a:xfrm>
          <a:prstGeom prst="rect">
            <a:avLst/>
          </a:prstGeom>
          <a:solidFill>
            <a:srgbClr val="CCFFFF"/>
          </a:solid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在太平洋四周远离洋脊的大陆边缘，同样发现一些剧烈的火山地震活动带。地震研究表明，在这里，大洋地壳俯冲到大陆地壳之下，从而形成一个倾向大陆、深入地幔的发震带。</a:t>
            </a:r>
            <a:endParaRPr lang="zh-CN" altLang="en-US" b="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图片 20482" descr="magma"/>
          <p:cNvPicPr>
            <a:picLocks noChangeAspect="1"/>
          </p:cNvPicPr>
          <p:nvPr/>
        </p:nvPicPr>
        <p:blipFill>
          <a:blip r:embed="rId1"/>
          <a:stretch>
            <a:fillRect/>
          </a:stretch>
        </p:blipFill>
        <p:spPr>
          <a:xfrm>
            <a:off x="4613275" y="1557338"/>
            <a:ext cx="4194175" cy="2797175"/>
          </a:xfrm>
          <a:prstGeom prst="rect">
            <a:avLst/>
          </a:prstGeom>
          <a:noFill/>
          <a:ln w="9525">
            <a:noFill/>
          </a:ln>
        </p:spPr>
      </p:pic>
      <p:sp>
        <p:nvSpPr>
          <p:cNvPr id="45059" name="矩形 1"/>
          <p:cNvSpPr/>
          <p:nvPr/>
        </p:nvSpPr>
        <p:spPr>
          <a:xfrm>
            <a:off x="611188" y="476250"/>
            <a:ext cx="7777162" cy="5708015"/>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挥发份：一般不超过 </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6%</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，主要为水，其次为</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CO</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CO</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N</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SO</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SO</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3</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H</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S</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HCl</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H</a:t>
            </a:r>
            <a:r>
              <a:rPr lang="en-US" altLang="zh-CN" b="0" baseline="-2500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F</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 等。</a:t>
            </a:r>
            <a:endPar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ct val="50000"/>
              </a:spcBef>
            </a:pPr>
            <a:endPar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ct val="50000"/>
              </a:spcBef>
            </a:pPr>
            <a:endPar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ct val="50000"/>
              </a:spcBef>
            </a:pPr>
            <a:endPar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ct val="50000"/>
              </a:spcBef>
            </a:pPr>
            <a:endPar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ct val="50000"/>
              </a:spcBef>
            </a:pPr>
            <a:endPar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ct val="50000"/>
              </a:spcBef>
            </a:pPr>
            <a:endPar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ct val="50000"/>
              </a:spcBef>
            </a:pPr>
            <a:endPar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ct val="50000"/>
              </a:spcBef>
            </a:pP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2</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、岩浆的温度</a:t>
            </a:r>
            <a:endPar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a:p>
            <a:pPr eaLnBrk="1" hangingPunct="1">
              <a:spcBef>
                <a:spcPts val="600"/>
              </a:spcBef>
            </a:pP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现代火山熔岩流的温度范围一般在</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700</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b="0" dirty="0">
                <a:solidFill>
                  <a:srgbClr val="000099"/>
                </a:solidFill>
                <a:latin typeface="黑体" panose="02010609060101010101" pitchFamily="49" charset="-122"/>
                <a:ea typeface="黑体" panose="02010609060101010101" pitchFamily="49" charset="-122"/>
                <a:sym typeface="Arial" panose="020B0604020202020204" pitchFamily="34" charset="0"/>
              </a:rPr>
              <a:t>1200℃</a:t>
            </a:r>
            <a:r>
              <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rPr>
              <a:t>范围内，</a:t>
            </a:r>
            <a:endParaRPr lang="zh-CN" altLang="en-US" b="0" dirty="0">
              <a:solidFill>
                <a:srgbClr val="000099"/>
              </a:solidFill>
              <a:latin typeface="黑体" panose="02010609060101010101" pitchFamily="49" charset="-122"/>
              <a:ea typeface="黑体" panose="02010609060101010101" pitchFamily="49" charset="-122"/>
              <a:sym typeface="Arial" panose="020B0604020202020204" pitchFamily="34" charset="0"/>
            </a:endParaRPr>
          </a:p>
        </p:txBody>
      </p:sp>
      <p:sp>
        <p:nvSpPr>
          <p:cNvPr id="45060" name="文本框 5"/>
          <p:cNvSpPr txBox="1"/>
          <p:nvPr/>
        </p:nvSpPr>
        <p:spPr>
          <a:xfrm>
            <a:off x="4684713" y="4079875"/>
            <a:ext cx="1579562" cy="274638"/>
          </a:xfrm>
          <a:prstGeom prst="rect">
            <a:avLst/>
          </a:prstGeom>
          <a:noFill/>
          <a:ln w="9525">
            <a:noFill/>
          </a:ln>
        </p:spPr>
        <p:txBody>
          <a:bodyPr wrap="none">
            <a:spAutoFit/>
          </a:bodyPr>
          <a:p>
            <a:pPr eaLnBrk="1" hangingPunct="1">
              <a:spcBef>
                <a:spcPct val="50000"/>
              </a:spcBef>
            </a:pPr>
            <a:r>
              <a:rPr lang="en-US" altLang="zh-CN" sz="1200" b="0" dirty="0">
                <a:solidFill>
                  <a:schemeClr val="bg1"/>
                </a:solidFill>
                <a:latin typeface="Times New Roman" panose="02020603050405020304" pitchFamily="18" charset="0"/>
                <a:ea typeface="宋体" panose="02010600030101010101" pitchFamily="2" charset="-122"/>
              </a:rPr>
              <a:t>http://planetsave.com/</a:t>
            </a:r>
            <a:r>
              <a:rPr lang="en-US" altLang="zh-CN" sz="1200" b="0" dirty="0">
                <a:solidFill>
                  <a:schemeClr val="bg1"/>
                </a:solidFill>
                <a:latin typeface="Times New Roman" panose="02020603050405020304" pitchFamily="18" charset="0"/>
                <a:ea typeface="Times New Roman" panose="02020603050405020304" pitchFamily="18" charset="0"/>
                <a:sym typeface="宋体" panose="02010600030101010101" pitchFamily="2" charset="-122"/>
              </a:rPr>
              <a:t>/</a:t>
            </a:r>
            <a:endParaRPr lang="en-US" altLang="zh-CN" sz="1200" b="0" dirty="0">
              <a:solidFill>
                <a:schemeClr val="bg1"/>
              </a:solidFill>
              <a:latin typeface="Times New Roman" panose="02020603050405020304" pitchFamily="18" charset="0"/>
              <a:ea typeface="Times New Roman" panose="02020603050405020304" pitchFamily="18" charset="0"/>
              <a:sym typeface="宋体" panose="02010600030101010101" pitchFamily="2" charset="-122"/>
            </a:endParaRPr>
          </a:p>
        </p:txBody>
      </p:sp>
      <p:pic>
        <p:nvPicPr>
          <p:cNvPr id="45061" name="Picture 2" descr="2005 Look at Mount St. Helen's Volcano in Oregon, Mike Doukas/Julie Griswold, Cascades Observatory">
            <a:hlinkClick r:id="rId2"/>
          </p:cNvPr>
          <p:cNvPicPr>
            <a:picLocks noChangeAspect="1"/>
          </p:cNvPicPr>
          <p:nvPr/>
        </p:nvPicPr>
        <p:blipFill>
          <a:blip r:embed="rId3"/>
          <a:stretch>
            <a:fillRect/>
          </a:stretch>
        </p:blipFill>
        <p:spPr>
          <a:xfrm>
            <a:off x="429578" y="1557655"/>
            <a:ext cx="4127500" cy="279717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6498" name="Picture 2" descr="02_04 Earth's Plates"/>
          <p:cNvPicPr>
            <a:picLocks noChangeAspect="1"/>
          </p:cNvPicPr>
          <p:nvPr/>
        </p:nvPicPr>
        <p:blipFill>
          <a:blip r:embed="rId1"/>
          <a:srcRect/>
          <a:stretch>
            <a:fillRect/>
          </a:stretch>
        </p:blipFill>
        <p:spPr>
          <a:xfrm>
            <a:off x="0" y="1588"/>
            <a:ext cx="9109075" cy="5270500"/>
          </a:xfrm>
          <a:prstGeom prst="rect">
            <a:avLst/>
          </a:prstGeom>
          <a:noFill/>
          <a:ln w="9525">
            <a:noFill/>
          </a:ln>
        </p:spPr>
      </p:pic>
      <p:sp>
        <p:nvSpPr>
          <p:cNvPr id="106499" name="Text Box 3"/>
          <p:cNvSpPr txBox="1"/>
          <p:nvPr/>
        </p:nvSpPr>
        <p:spPr>
          <a:xfrm>
            <a:off x="36513" y="5229225"/>
            <a:ext cx="9072562" cy="1555750"/>
          </a:xfrm>
          <a:prstGeom prst="rect">
            <a:avLst/>
          </a:prstGeom>
          <a:noFill/>
          <a:ln w="9525">
            <a:noFill/>
          </a:ln>
        </p:spPr>
        <p:txBody>
          <a:bodyPr>
            <a:spAutoFit/>
          </a:bodyPr>
          <a:p>
            <a:pPr eaLnBrk="1" hangingPunct="1">
              <a:spcBef>
                <a:spcPct val="20000"/>
              </a:spcBef>
            </a:pPr>
            <a:r>
              <a:rPr lang="zh-CN" altLang="en-US" b="0" dirty="0">
                <a:solidFill>
                  <a:srgbClr val="000099"/>
                </a:solidFill>
                <a:latin typeface="黑体" panose="02010609060101010101" pitchFamily="49" charset="-122"/>
                <a:ea typeface="黑体" panose="02010609060101010101" pitchFamily="49" charset="-122"/>
              </a:rPr>
              <a:t>岩石圈的大规模水平运动（挤压、拉伸或错动）和岩浆作用，主要集中在一些狭长构造带上：环太平洋构造带（挤压）、地中海</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喜马拉雅构造带（挤压）、大洋中脊和大陆裂谷（拉伸）、转换断层（错动）。构造带之间，是相对刚性和稳定的单元，即</a:t>
            </a:r>
            <a:r>
              <a:rPr lang="zh-CN" altLang="en-US" dirty="0">
                <a:solidFill>
                  <a:srgbClr val="000099"/>
                </a:solidFill>
                <a:latin typeface="黑体" panose="02010609060101010101" pitchFamily="49" charset="-122"/>
                <a:ea typeface="黑体" panose="02010609060101010101" pitchFamily="49" charset="-122"/>
              </a:rPr>
              <a:t>板块</a:t>
            </a:r>
            <a:r>
              <a:rPr lang="zh-CN" altLang="en-US" b="0" dirty="0">
                <a:solidFill>
                  <a:srgbClr val="000099"/>
                </a:solidFill>
                <a:latin typeface="黑体" panose="02010609060101010101" pitchFamily="49" charset="-122"/>
                <a:ea typeface="黑体" panose="02010609060101010101" pitchFamily="49" charset="-122"/>
              </a:rPr>
              <a:t>。</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Text Box 3"/>
          <p:cNvSpPr txBox="1"/>
          <p:nvPr/>
        </p:nvSpPr>
        <p:spPr>
          <a:xfrm>
            <a:off x="468313" y="5734050"/>
            <a:ext cx="7632700" cy="457200"/>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现代</a:t>
            </a:r>
            <a:r>
              <a:rPr lang="zh-CN" altLang="en-US" b="0" dirty="0">
                <a:solidFill>
                  <a:srgbClr val="000099"/>
                </a:solidFill>
                <a:latin typeface="Times New Roman" panose="02020603050405020304" pitchFamily="18" charset="0"/>
                <a:ea typeface="黑体" panose="02010609060101010101" pitchFamily="49" charset="-122"/>
              </a:rPr>
              <a:t>地震和火山活动，是岩石圈</a:t>
            </a:r>
            <a:r>
              <a:rPr lang="zh-CN" altLang="en-US" b="0" dirty="0">
                <a:solidFill>
                  <a:srgbClr val="000099"/>
                </a:solidFill>
                <a:latin typeface="黑体" panose="02010609060101010101" pitchFamily="49" charset="-122"/>
                <a:ea typeface="黑体" panose="02010609060101010101" pitchFamily="49" charset="-122"/>
              </a:rPr>
              <a:t>板块运动的表现。</a:t>
            </a:r>
            <a:endParaRPr lang="zh-CN" altLang="en-US" sz="2800" b="0" dirty="0">
              <a:solidFill>
                <a:srgbClr val="000099"/>
              </a:solidFill>
              <a:latin typeface="黑体" panose="02010609060101010101" pitchFamily="49" charset="-122"/>
              <a:ea typeface="黑体" panose="02010609060101010101" pitchFamily="49" charset="-122"/>
            </a:endParaRPr>
          </a:p>
        </p:txBody>
      </p:sp>
      <p:pic>
        <p:nvPicPr>
          <p:cNvPr id="108547" name="Picture 3" descr="02_04 Earth's Plates"/>
          <p:cNvPicPr>
            <a:picLocks noChangeAspect="1"/>
          </p:cNvPicPr>
          <p:nvPr/>
        </p:nvPicPr>
        <p:blipFill>
          <a:blip r:embed="rId1"/>
          <a:srcRect/>
          <a:stretch>
            <a:fillRect/>
          </a:stretch>
        </p:blipFill>
        <p:spPr>
          <a:xfrm>
            <a:off x="-9525" y="261938"/>
            <a:ext cx="9163050" cy="511175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5" name="Picture 4" descr="F:\Teaching\环境图片资料\Environmental Geology\figure-01-11-2 Mantle Convection.jpg"/>
          <p:cNvPicPr>
            <a:picLocks noChangeAspect="1"/>
          </p:cNvPicPr>
          <p:nvPr/>
        </p:nvPicPr>
        <p:blipFill>
          <a:blip r:embed="rId1"/>
          <a:stretch>
            <a:fillRect/>
          </a:stretch>
        </p:blipFill>
        <p:spPr>
          <a:xfrm>
            <a:off x="2065020" y="3242310"/>
            <a:ext cx="5014595" cy="3612515"/>
          </a:xfrm>
          <a:prstGeom prst="rect">
            <a:avLst/>
          </a:prstGeom>
          <a:noFill/>
          <a:ln w="9525">
            <a:noFill/>
          </a:ln>
        </p:spPr>
      </p:pic>
      <p:sp>
        <p:nvSpPr>
          <p:cNvPr id="75777" name="Text Box 2"/>
          <p:cNvSpPr txBox="1"/>
          <p:nvPr/>
        </p:nvSpPr>
        <p:spPr>
          <a:xfrm>
            <a:off x="539750" y="477520"/>
            <a:ext cx="7931785" cy="2764790"/>
          </a:xfrm>
          <a:prstGeom prst="rect">
            <a:avLst/>
          </a:prstGeom>
          <a:noFill/>
          <a:ln w="9525">
            <a:noFill/>
          </a:ln>
        </p:spPr>
        <p:txBody>
          <a:bodyPr wrap="square" anchor="t">
            <a:spAutoFit/>
          </a:bodyPr>
          <a:lstStyle/>
          <a:p>
            <a:pPr lvl="0" indent="0">
              <a:lnSpc>
                <a:spcPct val="100000"/>
              </a:lnSpc>
              <a:spcBef>
                <a:spcPts val="0"/>
              </a:spcBef>
              <a:spcAft>
                <a:spcPts val="1200"/>
              </a:spcAft>
            </a:pPr>
            <a:r>
              <a:rPr lang="en-US" altLang="zh-CN" dirty="0">
                <a:solidFill>
                  <a:srgbClr val="000099"/>
                </a:solidFill>
                <a:latin typeface="黑体" panose="02010609060101010101" pitchFamily="49" charset="-122"/>
                <a:ea typeface="黑体" panose="02010609060101010101" pitchFamily="49" charset="-122"/>
              </a:rPr>
              <a:t>3</a:t>
            </a:r>
            <a:r>
              <a:rPr lang="zh-CN" altLang="en-US" dirty="0">
                <a:solidFill>
                  <a:srgbClr val="000099"/>
                </a:solidFill>
                <a:latin typeface="黑体" panose="02010609060101010101" pitchFamily="49" charset="-122"/>
                <a:ea typeface="黑体" panose="02010609060101010101" pitchFamily="49" charset="-122"/>
              </a:rPr>
              <a:t> 板块运动的驱动机制</a:t>
            </a:r>
            <a:endParaRPr lang="zh-CN" altLang="en-US" dirty="0">
              <a:solidFill>
                <a:srgbClr val="000099"/>
              </a:solidFill>
              <a:latin typeface="黑体" panose="02010609060101010101" pitchFamily="49" charset="-122"/>
              <a:ea typeface="黑体" panose="02010609060101010101" pitchFamily="49" charset="-122"/>
            </a:endParaRPr>
          </a:p>
          <a:p>
            <a:pPr lvl="0" indent="0">
              <a:lnSpc>
                <a:spcPct val="100000"/>
              </a:lnSpc>
              <a:spcBef>
                <a:spcPts val="0"/>
              </a:spcBef>
              <a:spcAft>
                <a:spcPts val="900"/>
              </a:spcAft>
            </a:pPr>
            <a:r>
              <a:rPr lang="zh-CN" altLang="en-US" b="0" dirty="0">
                <a:solidFill>
                  <a:srgbClr val="000099"/>
                </a:solidFill>
                <a:latin typeface="黑体" panose="02010609060101010101" pitchFamily="49" charset="-122"/>
                <a:ea typeface="黑体" panose="02010609060101010101" pitchFamily="49" charset="-122"/>
              </a:rPr>
              <a:t>大多数学者认为，</a:t>
            </a:r>
            <a:r>
              <a:rPr lang="zh-CN" altLang="en-US" dirty="0">
                <a:solidFill>
                  <a:srgbClr val="000099"/>
                </a:solidFill>
                <a:latin typeface="黑体" panose="02010609060101010101" pitchFamily="49" charset="-122"/>
                <a:ea typeface="黑体" panose="02010609060101010101" pitchFamily="49" charset="-122"/>
              </a:rPr>
              <a:t>地幔对流</a:t>
            </a:r>
            <a:r>
              <a:rPr lang="zh-CN" altLang="en-US" b="0" dirty="0">
                <a:solidFill>
                  <a:srgbClr val="000099"/>
                </a:solidFill>
                <a:latin typeface="黑体" panose="02010609060101010101" pitchFamily="49" charset="-122"/>
                <a:ea typeface="黑体" panose="02010609060101010101" pitchFamily="49" charset="-122"/>
              </a:rPr>
              <a:t>是板块运动的根本驱动力。</a:t>
            </a:r>
            <a:endParaRPr lang="en-US" altLang="x-none" b="0" dirty="0">
              <a:solidFill>
                <a:srgbClr val="000099"/>
              </a:solidFill>
              <a:latin typeface="黑体" panose="02010609060101010101" pitchFamily="49" charset="-122"/>
              <a:ea typeface="黑体" panose="02010609060101010101" pitchFamily="49" charset="-122"/>
            </a:endParaRPr>
          </a:p>
          <a:p>
            <a:pPr lvl="0" indent="0">
              <a:lnSpc>
                <a:spcPct val="100000"/>
              </a:lnSpc>
              <a:spcBef>
                <a:spcPts val="0"/>
              </a:spcBef>
              <a:spcAft>
                <a:spcPts val="900"/>
              </a:spcAft>
            </a:pPr>
            <a:r>
              <a:rPr lang="zh-CN" altLang="en-US" b="0" dirty="0">
                <a:solidFill>
                  <a:srgbClr val="000099"/>
                </a:solidFill>
                <a:latin typeface="黑体" panose="02010609060101010101" pitchFamily="49" charset="-122"/>
                <a:ea typeface="黑体" panose="02010609060101010101" pitchFamily="49" charset="-122"/>
              </a:rPr>
              <a:t>地幔热物质上升至岩石圈底部，转为水平运动，带动其上的岩石圈板块向两侧做分离运动。分离处形成</a:t>
            </a:r>
            <a:r>
              <a:rPr lang="zh-CN" altLang="en-US" b="0" dirty="0">
                <a:solidFill>
                  <a:srgbClr val="000099"/>
                </a:solidFill>
                <a:latin typeface="黑体" panose="02010609060101010101" pitchFamily="49" charset="-122"/>
                <a:ea typeface="黑体" panose="02010609060101010101" pitchFamily="49" charset="-122"/>
                <a:sym typeface="+mn-ea"/>
              </a:rPr>
              <a:t>洋中脊。</a:t>
            </a:r>
            <a:endParaRPr lang="en-US" altLang="x-none" b="0" dirty="0">
              <a:solidFill>
                <a:srgbClr val="000099"/>
              </a:solidFill>
              <a:latin typeface="黑体" panose="02010609060101010101" pitchFamily="49" charset="-122"/>
              <a:ea typeface="黑体" panose="02010609060101010101" pitchFamily="49" charset="-122"/>
            </a:endParaRPr>
          </a:p>
          <a:p>
            <a:pPr lvl="0" indent="0">
              <a:lnSpc>
                <a:spcPct val="110000"/>
              </a:lnSpc>
              <a:spcBef>
                <a:spcPct val="0"/>
              </a:spcBef>
              <a:spcAft>
                <a:spcPts val="1200"/>
              </a:spcAft>
            </a:pPr>
            <a:r>
              <a:rPr lang="zh-CN" altLang="en-US" b="0" dirty="0">
                <a:solidFill>
                  <a:srgbClr val="000099"/>
                </a:solidFill>
                <a:latin typeface="黑体" panose="02010609060101010101" pitchFamily="49" charset="-122"/>
                <a:ea typeface="黑体" panose="02010609060101010101" pitchFamily="49" charset="-122"/>
              </a:rPr>
              <a:t>地幔热物质在远离洋中脊处冷却下沉，带动岩石圈板块到倾斜向下的消减带（海沟岛弧处）。</a:t>
            </a:r>
            <a:endParaRPr lang="en-US" altLang="x-none" b="0" dirty="0">
              <a:solidFill>
                <a:srgbClr val="000099"/>
              </a:solidFill>
              <a:latin typeface="黑体" panose="02010609060101010101" pitchFamily="49" charset="-122"/>
              <a:ea typeface="黑体" panose="02010609060101010101" pitchFamily="49" charset="-122"/>
            </a:endParaRPr>
          </a:p>
        </p:txBody>
      </p:sp>
      <p:sp>
        <p:nvSpPr>
          <p:cNvPr id="76801" name="Text Box 6"/>
          <p:cNvSpPr txBox="1"/>
          <p:nvPr/>
        </p:nvSpPr>
        <p:spPr>
          <a:xfrm>
            <a:off x="2691130" y="6376035"/>
            <a:ext cx="4060825" cy="398780"/>
          </a:xfrm>
          <a:prstGeom prst="rect">
            <a:avLst/>
          </a:prstGeom>
          <a:solidFill>
            <a:srgbClr val="CCFFFF">
              <a:alpha val="50000"/>
            </a:srgbClr>
          </a:solidFill>
          <a:ln w="9525">
            <a:noFill/>
          </a:ln>
        </p:spPr>
        <p:txBody>
          <a:bodyPr wrap="square" anchor="t">
            <a:spAutoFit/>
          </a:bodyPr>
          <a:p>
            <a:pPr lvl="0" indent="0" algn="ctr">
              <a:spcBef>
                <a:spcPct val="0"/>
              </a:spcBef>
            </a:pPr>
            <a:r>
              <a:rPr lang="zh-CN" altLang="en-US" sz="2000" b="0" dirty="0">
                <a:solidFill>
                  <a:srgbClr val="000099"/>
                </a:solidFill>
                <a:latin typeface="黑体" panose="02010609060101010101" pitchFamily="49" charset="-122"/>
                <a:ea typeface="黑体" panose="02010609060101010101" pitchFamily="49" charset="-122"/>
              </a:rPr>
              <a:t>板块驱动的机制 </a:t>
            </a:r>
            <a:r>
              <a:rPr lang="en-US" altLang="zh-CN" sz="2000" b="0" dirty="0">
                <a:solidFill>
                  <a:srgbClr val="000099"/>
                </a:solidFill>
                <a:latin typeface="黑体" panose="02010609060101010101" pitchFamily="49" charset="-122"/>
                <a:ea typeface="黑体" panose="02010609060101010101" pitchFamily="49" charset="-122"/>
              </a:rPr>
              <a:t>-- </a:t>
            </a:r>
            <a:r>
              <a:rPr lang="zh-CN" altLang="en-US" sz="2000" b="0" dirty="0">
                <a:solidFill>
                  <a:srgbClr val="000099"/>
                </a:solidFill>
                <a:latin typeface="黑体" panose="02010609060101010101" pitchFamily="49" charset="-122"/>
                <a:ea typeface="黑体" panose="02010609060101010101" pitchFamily="49" charset="-122"/>
              </a:rPr>
              <a:t>地幔对流</a:t>
            </a:r>
            <a:endParaRPr lang="zh-CN" altLang="en-US" sz="2000"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1618" name="Picture 5" descr="19"/>
          <p:cNvPicPr>
            <a:picLocks noGrp="1" noChangeAspect="1"/>
          </p:cNvPicPr>
          <p:nvPr>
            <p:ph idx="4294967295"/>
          </p:nvPr>
        </p:nvPicPr>
        <p:blipFill>
          <a:blip r:embed="rId1"/>
          <a:srcRect/>
          <a:stretch>
            <a:fillRect/>
          </a:stretch>
        </p:blipFill>
        <p:spPr>
          <a:xfrm>
            <a:off x="0" y="1844675"/>
            <a:ext cx="9144000" cy="3409950"/>
          </a:xfrm>
        </p:spPr>
      </p:pic>
      <p:sp>
        <p:nvSpPr>
          <p:cNvPr id="111619" name="Text Box 7"/>
          <p:cNvSpPr txBox="1"/>
          <p:nvPr/>
        </p:nvSpPr>
        <p:spPr>
          <a:xfrm>
            <a:off x="179388" y="5295900"/>
            <a:ext cx="8496300" cy="1562100"/>
          </a:xfrm>
          <a:prstGeom prst="rect">
            <a:avLst/>
          </a:prstGeom>
          <a:solidFill>
            <a:srgbClr val="CCFFFF"/>
          </a:solidFill>
          <a:ln w="9525" cap="flat" cmpd="sng">
            <a:solidFill>
              <a:srgbClr val="CCFFFF"/>
            </a:solidFill>
            <a:prstDash val="solid"/>
            <a:miter/>
            <a:headEnd type="none" w="med" len="med"/>
            <a:tailEnd type="none" w="med" len="med"/>
          </a:ln>
        </p:spPr>
        <p:txBody>
          <a:bodyPr>
            <a:spAutoFit/>
          </a:bodyPr>
          <a:p>
            <a:pPr eaLnBrk="1" hangingPunct="1"/>
            <a:r>
              <a:rPr lang="zh-CN" altLang="en-US" b="0" dirty="0">
                <a:solidFill>
                  <a:srgbClr val="000099"/>
                </a:solidFill>
                <a:latin typeface="黑体" panose="02010609060101010101" pitchFamily="49" charset="-122"/>
                <a:ea typeface="黑体" panose="02010609060101010101" pitchFamily="49" charset="-122"/>
              </a:rPr>
              <a:t>大陆地壳发生破裂，两侧的大陆块相背运动。以东非大裂谷系统为代表。大陆板块在下部地幔对流的作用下发生解体，形成一个长轴状的线性裂谷</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其中央部分多发育河流</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两侧部分通常是由拉张应力产生的巨大下降断块。 </a:t>
            </a:r>
            <a:endParaRPr lang="zh-CN" altLang="en-US" sz="2800" b="0" dirty="0">
              <a:solidFill>
                <a:srgbClr val="000099"/>
              </a:solidFill>
              <a:latin typeface="黑体" panose="02010609060101010101" pitchFamily="49" charset="-122"/>
              <a:ea typeface="黑体" panose="02010609060101010101" pitchFamily="49" charset="-122"/>
            </a:endParaRPr>
          </a:p>
        </p:txBody>
      </p:sp>
      <p:sp>
        <p:nvSpPr>
          <p:cNvPr id="111620" name="Text Box 8"/>
          <p:cNvSpPr txBox="1"/>
          <p:nvPr/>
        </p:nvSpPr>
        <p:spPr>
          <a:xfrm>
            <a:off x="250825" y="188913"/>
            <a:ext cx="7850188" cy="1303337"/>
          </a:xfrm>
          <a:prstGeom prst="rect">
            <a:avLst/>
          </a:prstGeom>
          <a:noFill/>
          <a:ln w="9525">
            <a:noFill/>
          </a:ln>
        </p:spPr>
        <p:txBody>
          <a:bodyPr>
            <a:spAutoFit/>
          </a:bodyPr>
          <a:p>
            <a:pPr eaLnBrk="1" hangingPunct="1">
              <a:spcAft>
                <a:spcPct val="30000"/>
              </a:spcAft>
            </a:pPr>
            <a:r>
              <a:rPr lang="en-US" altLang="zh-CN" dirty="0">
                <a:solidFill>
                  <a:srgbClr val="000099"/>
                </a:solidFill>
                <a:latin typeface="黑体" panose="02010609060101010101" pitchFamily="49" charset="-122"/>
                <a:ea typeface="黑体" panose="02010609060101010101" pitchFamily="49" charset="-122"/>
              </a:rPr>
              <a:t>4</a:t>
            </a:r>
            <a:r>
              <a:rPr lang="zh-CN" altLang="en-US" dirty="0">
                <a:solidFill>
                  <a:srgbClr val="000099"/>
                </a:solidFill>
                <a:latin typeface="黑体" panose="02010609060101010101" pitchFamily="49" charset="-122"/>
                <a:ea typeface="黑体" panose="02010609060101010101" pitchFamily="49" charset="-122"/>
              </a:rPr>
              <a:t> 大洋的演化过程 </a:t>
            </a:r>
            <a:r>
              <a:rPr lang="en-US" altLang="zh-CN" dirty="0">
                <a:solidFill>
                  <a:srgbClr val="000099"/>
                </a:solidFill>
                <a:latin typeface="黑体" panose="02010609060101010101" pitchFamily="49" charset="-122"/>
                <a:ea typeface="黑体" panose="02010609060101010101" pitchFamily="49" charset="-122"/>
              </a:rPr>
              <a:t>--</a:t>
            </a:r>
            <a:r>
              <a:rPr lang="zh-CN" altLang="en-US" dirty="0">
                <a:solidFill>
                  <a:srgbClr val="000099"/>
                </a:solidFill>
                <a:latin typeface="黑体" panose="02010609060101010101" pitchFamily="49" charset="-122"/>
                <a:ea typeface="黑体" panose="02010609060101010101" pitchFamily="49" charset="-122"/>
              </a:rPr>
              <a:t>威尔逊旋回</a:t>
            </a:r>
            <a:endParaRPr lang="zh-CN" altLang="en-US" dirty="0">
              <a:solidFill>
                <a:srgbClr val="000099"/>
              </a:solidFill>
              <a:latin typeface="黑体" panose="02010609060101010101" pitchFamily="49" charset="-122"/>
              <a:ea typeface="黑体" panose="02010609060101010101" pitchFamily="49" charset="-122"/>
            </a:endParaRPr>
          </a:p>
          <a:p>
            <a:pPr eaLnBrk="1" hangingPunct="1"/>
            <a:r>
              <a:rPr lang="zh-CN" altLang="en-US" b="0" dirty="0">
                <a:solidFill>
                  <a:srgbClr val="000099"/>
                </a:solidFill>
                <a:latin typeface="黑体" panose="02010609060101010101" pitchFamily="49" charset="-122"/>
                <a:ea typeface="黑体" panose="02010609060101010101" pitchFamily="49" charset="-122"/>
              </a:rPr>
              <a:t>加拿大地质学家威尔逊把大洋从张开到闭合的演化过程分成六个阶段，称为</a:t>
            </a:r>
            <a:r>
              <a:rPr lang="zh-CN" altLang="en-US" dirty="0">
                <a:solidFill>
                  <a:srgbClr val="000099"/>
                </a:solidFill>
                <a:latin typeface="黑体" panose="02010609060101010101" pitchFamily="49" charset="-122"/>
                <a:ea typeface="黑体" panose="02010609060101010101" pitchFamily="49" charset="-122"/>
              </a:rPr>
              <a:t>威尔逊旋回</a:t>
            </a:r>
            <a:r>
              <a:rPr lang="zh-CN" altLang="en-US" b="0" dirty="0">
                <a:solidFill>
                  <a:srgbClr val="000099"/>
                </a:solidFill>
                <a:latin typeface="黑体" panose="02010609060101010101" pitchFamily="49" charset="-122"/>
                <a:ea typeface="黑体" panose="02010609060101010101" pitchFamily="49" charset="-122"/>
              </a:rPr>
              <a:t>。 </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111621" name="Text Box 9"/>
          <p:cNvSpPr txBox="1"/>
          <p:nvPr/>
        </p:nvSpPr>
        <p:spPr>
          <a:xfrm>
            <a:off x="107950" y="1844675"/>
            <a:ext cx="3024188" cy="457200"/>
          </a:xfrm>
          <a:prstGeom prst="rect">
            <a:avLst/>
          </a:prstGeom>
          <a:noFill/>
          <a:ln w="9525">
            <a:noFill/>
          </a:ln>
        </p:spPr>
        <p:txBody>
          <a:bodyPr>
            <a:spAutoFit/>
          </a:bodyPr>
          <a:p>
            <a:pPr eaLnBrk="1" hangingPunct="1">
              <a:spcBef>
                <a:spcPct val="50000"/>
              </a:spcBef>
            </a:pPr>
            <a:r>
              <a:rPr lang="en-US" altLang="zh-CN" dirty="0">
                <a:solidFill>
                  <a:srgbClr val="000099"/>
                </a:solidFill>
                <a:latin typeface="黑体" panose="02010609060101010101" pitchFamily="49" charset="-122"/>
                <a:ea typeface="黑体" panose="02010609060101010101" pitchFamily="49" charset="-122"/>
              </a:rPr>
              <a:t>a. </a:t>
            </a:r>
            <a:r>
              <a:rPr lang="zh-CN" altLang="en-US" dirty="0">
                <a:solidFill>
                  <a:srgbClr val="000099"/>
                </a:solidFill>
                <a:latin typeface="黑体" panose="02010609060101010101" pitchFamily="49" charset="-122"/>
                <a:ea typeface="黑体" panose="02010609060101010101" pitchFamily="49" charset="-122"/>
              </a:rPr>
              <a:t>东非裂谷阶段</a:t>
            </a:r>
            <a:endParaRPr lang="zh-CN" altLang="en-US" b="0" dirty="0">
              <a:solidFill>
                <a:srgbClr val="000099"/>
              </a:solidFill>
              <a:latin typeface="黑体" panose="02010609060101010101" pitchFamily="49" charset="-122"/>
              <a:ea typeface="黑体" panose="02010609060101010101" pitchFamily="49" charset="-122"/>
            </a:endParaRPr>
          </a:p>
        </p:txBody>
      </p:sp>
      <p:grpSp>
        <p:nvGrpSpPr>
          <p:cNvPr id="59398" name="Group 6"/>
          <p:cNvGrpSpPr/>
          <p:nvPr/>
        </p:nvGrpSpPr>
        <p:grpSpPr>
          <a:xfrm>
            <a:off x="3419475" y="1844675"/>
            <a:ext cx="5680075" cy="3408363"/>
            <a:chOff x="0" y="0"/>
            <a:chExt cx="8944" cy="5368"/>
          </a:xfrm>
        </p:grpSpPr>
        <p:pic>
          <p:nvPicPr>
            <p:cNvPr id="61446" name="Picture 2" descr="Great Rift Valley, Kenya"/>
            <p:cNvPicPr>
              <a:picLocks noChangeAspect="1"/>
            </p:cNvPicPr>
            <p:nvPr/>
          </p:nvPicPr>
          <p:blipFill>
            <a:blip r:embed="rId2"/>
            <a:stretch>
              <a:fillRect/>
            </a:stretch>
          </p:blipFill>
          <p:spPr>
            <a:xfrm>
              <a:off x="0" y="0"/>
              <a:ext cx="8945" cy="5368"/>
            </a:xfrm>
            <a:prstGeom prst="rect">
              <a:avLst/>
            </a:prstGeom>
            <a:noFill/>
            <a:ln w="9525">
              <a:noFill/>
            </a:ln>
          </p:spPr>
        </p:pic>
        <p:sp>
          <p:nvSpPr>
            <p:cNvPr id="61447" name="Text Box 8"/>
            <p:cNvSpPr txBox="1"/>
            <p:nvPr/>
          </p:nvSpPr>
          <p:spPr>
            <a:xfrm>
              <a:off x="794" y="114"/>
              <a:ext cx="3040" cy="480"/>
            </a:xfrm>
            <a:prstGeom prst="rect">
              <a:avLst/>
            </a:prstGeom>
            <a:noFill/>
            <a:ln w="9525">
              <a:noFill/>
            </a:ln>
          </p:spPr>
          <p:txBody>
            <a:bodyPr wrap="none" anchor="t">
              <a:spAutoFit/>
            </a:bodyPr>
            <a:p>
              <a:pPr>
                <a:spcBef>
                  <a:spcPct val="50000"/>
                </a:spcBef>
              </a:pPr>
              <a:r>
                <a:rPr lang="en-US" altLang="zh-CN" sz="1400" b="0" dirty="0">
                  <a:solidFill>
                    <a:srgbClr val="CCECFF"/>
                  </a:solidFill>
                  <a:latin typeface="Calibri" panose="020F0502020204030204" pitchFamily="34" charset="0"/>
                  <a:ea typeface="宋体" panose="02010600030101010101" pitchFamily="2" charset="-122"/>
                  <a:sym typeface="Calibri" panose="020F0502020204030204" pitchFamily="34" charset="0"/>
                </a:rPr>
                <a:t>Great Rift Valley, Kenya</a:t>
              </a:r>
              <a:endParaRPr lang="en-US" altLang="zh-CN" sz="1400" b="0" dirty="0">
                <a:solidFill>
                  <a:srgbClr val="CCECFF"/>
                </a:solidFill>
                <a:latin typeface="Calibri" panose="020F0502020204030204" pitchFamily="34" charset="0"/>
                <a:ea typeface="宋体" panose="02010600030101010101" pitchFamily="2" charset="-122"/>
                <a:sym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98"/>
                                        </p:tgtEl>
                                        <p:attrNameLst>
                                          <p:attrName>style.visibility</p:attrName>
                                        </p:attrNameLst>
                                      </p:cBhvr>
                                      <p:to>
                                        <p:strVal val="visible"/>
                                      </p:to>
                                    </p:set>
                                    <p:animEffect transition="in" filter="fade">
                                      <p:cBhvr>
                                        <p:cTn id="7" dur="1000"/>
                                        <p:tgtEl>
                                          <p:spTgt spid="59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Text Box 8"/>
          <p:cNvSpPr txBox="1"/>
          <p:nvPr/>
        </p:nvSpPr>
        <p:spPr>
          <a:xfrm>
            <a:off x="287338" y="4292600"/>
            <a:ext cx="5364162" cy="2308225"/>
          </a:xfrm>
          <a:prstGeom prst="rect">
            <a:avLst/>
          </a:prstGeom>
          <a:solidFill>
            <a:srgbClr val="CCFFFF"/>
          </a:solid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由大陆裂谷发展为陆间裂谷，出现了新生洋壳和扩张增生的洋中脊，中脊发育有中央裂谷和转换断层。以红海、亚丁湾为代表。现在的阿拉伯半岛已经完全与非洲分离</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并且正在产生一个新的线性洋盆。</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13667" name="Picture 9" descr="19"/>
          <p:cNvPicPr>
            <a:picLocks noGrp="1" noChangeAspect="1"/>
          </p:cNvPicPr>
          <p:nvPr>
            <p:ph sz="half" idx="4294967295"/>
          </p:nvPr>
        </p:nvPicPr>
        <p:blipFill>
          <a:blip r:embed="rId1"/>
          <a:srcRect/>
          <a:stretch>
            <a:fillRect/>
          </a:stretch>
        </p:blipFill>
        <p:spPr>
          <a:xfrm>
            <a:off x="0" y="0"/>
            <a:ext cx="9144000" cy="4049713"/>
          </a:xfrm>
        </p:spPr>
      </p:pic>
      <p:sp>
        <p:nvSpPr>
          <p:cNvPr id="113668" name="Text Box 11"/>
          <p:cNvSpPr txBox="1"/>
          <p:nvPr/>
        </p:nvSpPr>
        <p:spPr>
          <a:xfrm>
            <a:off x="323850" y="404813"/>
            <a:ext cx="2303463" cy="457200"/>
          </a:xfrm>
          <a:prstGeom prst="rect">
            <a:avLst/>
          </a:prstGeom>
          <a:noFill/>
          <a:ln w="9525">
            <a:noFill/>
          </a:ln>
        </p:spPr>
        <p:txBody>
          <a:bodyPr>
            <a:spAutoFit/>
          </a:bodyPr>
          <a:p>
            <a:pPr eaLnBrk="1" hangingPunct="1">
              <a:spcBef>
                <a:spcPct val="50000"/>
              </a:spcBef>
            </a:pPr>
            <a:r>
              <a:rPr lang="en-US" altLang="zh-CN" dirty="0">
                <a:solidFill>
                  <a:srgbClr val="000099"/>
                </a:solidFill>
                <a:latin typeface="黑体" panose="02010609060101010101" pitchFamily="49" charset="-122"/>
                <a:ea typeface="黑体" panose="02010609060101010101" pitchFamily="49" charset="-122"/>
              </a:rPr>
              <a:t>b. </a:t>
            </a:r>
            <a:r>
              <a:rPr lang="zh-CN" altLang="en-US" dirty="0">
                <a:solidFill>
                  <a:srgbClr val="000099"/>
                </a:solidFill>
                <a:latin typeface="黑体" panose="02010609060101010101" pitchFamily="49" charset="-122"/>
                <a:ea typeface="黑体" panose="02010609060101010101" pitchFamily="49" charset="-122"/>
              </a:rPr>
              <a:t>红海阶段</a:t>
            </a:r>
            <a:endParaRPr lang="zh-CN" altLang="en-US" dirty="0">
              <a:solidFill>
                <a:srgbClr val="000099"/>
              </a:solidFill>
              <a:latin typeface="黑体" panose="02010609060101010101" pitchFamily="49" charset="-122"/>
              <a:ea typeface="黑体" panose="02010609060101010101" pitchFamily="49" charset="-122"/>
            </a:endParaRPr>
          </a:p>
        </p:txBody>
      </p:sp>
      <p:pic>
        <p:nvPicPr>
          <p:cNvPr id="71685" name="Picture 7" descr="http://eoimages.gsfc.nasa.gov/ve/6784/RedSea.A2004273.1050.2km.jpg"/>
          <p:cNvPicPr>
            <a:picLocks noChangeAspect="1"/>
          </p:cNvPicPr>
          <p:nvPr/>
        </p:nvPicPr>
        <p:blipFill>
          <a:blip r:embed="rId2"/>
          <a:stretch>
            <a:fillRect/>
          </a:stretch>
        </p:blipFill>
        <p:spPr>
          <a:xfrm>
            <a:off x="5768975" y="2492375"/>
            <a:ext cx="3267075" cy="42941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71685"/>
                                        </p:tgtEl>
                                        <p:attrNameLst>
                                          <p:attrName>style.visibility</p:attrName>
                                        </p:attrNameLst>
                                      </p:cBhvr>
                                      <p:to>
                                        <p:strVal val="visible"/>
                                      </p:to>
                                    </p:set>
                                    <p:anim calcmode="lin" valueType="num">
                                      <p:cBhvr additive="base">
                                        <p:cTn id="7" dur="1000" fill="hold"/>
                                        <p:tgtEl>
                                          <p:spTgt spid="71685"/>
                                        </p:tgtEl>
                                        <p:attrNameLst>
                                          <p:attrName>ppt_x</p:attrName>
                                        </p:attrNameLst>
                                      </p:cBhvr>
                                      <p:tavLst>
                                        <p:tav tm="0">
                                          <p:val>
                                            <p:strVal val="1+#ppt_w/2"/>
                                          </p:val>
                                        </p:tav>
                                        <p:tav tm="100000">
                                          <p:val>
                                            <p:strVal val="#ppt_x"/>
                                          </p:val>
                                        </p:tav>
                                      </p:tavLst>
                                    </p:anim>
                                    <p:anim calcmode="lin" valueType="num">
                                      <p:cBhvr additive="base">
                                        <p:cTn id="8" dur="1000" fill="hold"/>
                                        <p:tgtEl>
                                          <p:spTgt spid="716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4690" name="Picture 2" descr="19"/>
          <p:cNvPicPr>
            <a:picLocks noGrp="1" noChangeAspect="1"/>
          </p:cNvPicPr>
          <p:nvPr>
            <p:ph idx="4294967295"/>
          </p:nvPr>
        </p:nvPicPr>
        <p:blipFill>
          <a:blip r:embed="rId1"/>
          <a:srcRect/>
          <a:stretch>
            <a:fillRect/>
          </a:stretch>
        </p:blipFill>
        <p:spPr>
          <a:xfrm>
            <a:off x="0" y="1412875"/>
            <a:ext cx="9144000" cy="2657475"/>
          </a:xfrm>
        </p:spPr>
      </p:pic>
      <p:sp>
        <p:nvSpPr>
          <p:cNvPr id="114691" name="Text Box 5"/>
          <p:cNvSpPr txBox="1"/>
          <p:nvPr/>
        </p:nvSpPr>
        <p:spPr>
          <a:xfrm>
            <a:off x="144463" y="4365625"/>
            <a:ext cx="8748712" cy="830263"/>
          </a:xfrm>
          <a:prstGeom prst="rect">
            <a:avLst/>
          </a:prstGeom>
          <a:solidFill>
            <a:srgbClr val="CCFFFF"/>
          </a:solidFill>
          <a:ln w="9525">
            <a:noFill/>
          </a:ln>
        </p:spPr>
        <p:txBody>
          <a:bodyPr>
            <a:spAutoFit/>
          </a:bodyPr>
          <a:p>
            <a:pPr eaLnBrk="1" hangingPunct="1"/>
            <a:r>
              <a:rPr lang="zh-CN" altLang="en-US" b="0" dirty="0">
                <a:solidFill>
                  <a:srgbClr val="000099"/>
                </a:solidFill>
                <a:latin typeface="黑体" panose="02010609060101010101" pitchFamily="49" charset="-122"/>
                <a:ea typeface="黑体" panose="02010609060101010101" pitchFamily="49" charset="-122"/>
              </a:rPr>
              <a:t>此时大洋已经发育成熟，形成包括中脊和洋盆的完整大洋，以大西洋为代表。此时仍以洋壳增生为主，未出现俯冲消减作用。 </a:t>
            </a:r>
            <a:endParaRPr lang="zh-CN" altLang="en-US" sz="2800" b="0" dirty="0">
              <a:solidFill>
                <a:srgbClr val="000099"/>
              </a:solidFill>
              <a:latin typeface="黑体" panose="02010609060101010101" pitchFamily="49" charset="-122"/>
              <a:ea typeface="黑体" panose="02010609060101010101" pitchFamily="49" charset="-122"/>
            </a:endParaRPr>
          </a:p>
        </p:txBody>
      </p:sp>
      <p:sp>
        <p:nvSpPr>
          <p:cNvPr id="114692" name="Text Box 6"/>
          <p:cNvSpPr txBox="1"/>
          <p:nvPr/>
        </p:nvSpPr>
        <p:spPr>
          <a:xfrm>
            <a:off x="250825" y="476250"/>
            <a:ext cx="2808288" cy="457200"/>
          </a:xfrm>
          <a:prstGeom prst="rect">
            <a:avLst/>
          </a:prstGeom>
          <a:noFill/>
          <a:ln w="9525">
            <a:noFill/>
          </a:ln>
        </p:spPr>
        <p:txBody>
          <a:bodyPr>
            <a:spAutoFit/>
          </a:bodyPr>
          <a:p>
            <a:pPr eaLnBrk="1" hangingPunct="1">
              <a:spcBef>
                <a:spcPct val="50000"/>
              </a:spcBef>
            </a:pPr>
            <a:r>
              <a:rPr lang="en-US" altLang="zh-CN" b="0" dirty="0">
                <a:solidFill>
                  <a:srgbClr val="000099"/>
                </a:solidFill>
                <a:latin typeface="黑体" panose="02010609060101010101" pitchFamily="49" charset="-122"/>
                <a:ea typeface="黑体" panose="02010609060101010101" pitchFamily="49" charset="-122"/>
              </a:rPr>
              <a:t>c. </a:t>
            </a:r>
            <a:r>
              <a:rPr lang="zh-CN" altLang="en-US" dirty="0">
                <a:solidFill>
                  <a:srgbClr val="000099"/>
                </a:solidFill>
                <a:latin typeface="黑体" panose="02010609060101010101" pitchFamily="49" charset="-122"/>
                <a:ea typeface="黑体" panose="02010609060101010101" pitchFamily="49" charset="-122"/>
              </a:rPr>
              <a:t>大西洋阶段</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Text Box 6"/>
          <p:cNvSpPr txBox="1"/>
          <p:nvPr/>
        </p:nvSpPr>
        <p:spPr>
          <a:xfrm>
            <a:off x="468313" y="4365625"/>
            <a:ext cx="8207375" cy="1200150"/>
          </a:xfrm>
          <a:prstGeom prst="rect">
            <a:avLst/>
          </a:prstGeom>
          <a:solidFill>
            <a:srgbClr val="CCFFFF"/>
          </a:solid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大洋发育成熟之后就逐渐地进入衰退期。这一阶段最典型的特点是大洋的增生和消减并存，但俯冲消减的速度要大于增生的速度。太平洋就是处于衰退期的典型大洋。</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115715" name="Text Box 7"/>
          <p:cNvSpPr txBox="1"/>
          <p:nvPr/>
        </p:nvSpPr>
        <p:spPr>
          <a:xfrm>
            <a:off x="468313" y="404813"/>
            <a:ext cx="3311525" cy="457200"/>
          </a:xfrm>
          <a:prstGeom prst="rect">
            <a:avLst/>
          </a:prstGeom>
          <a:noFill/>
          <a:ln w="9525">
            <a:noFill/>
          </a:ln>
        </p:spPr>
        <p:txBody>
          <a:bodyPr>
            <a:spAutoFit/>
          </a:bodyPr>
          <a:p>
            <a:pPr eaLnBrk="1" hangingPunct="1">
              <a:spcBef>
                <a:spcPct val="50000"/>
              </a:spcBef>
            </a:pPr>
            <a:r>
              <a:rPr lang="en-US" altLang="zh-CN" dirty="0">
                <a:solidFill>
                  <a:srgbClr val="000099"/>
                </a:solidFill>
                <a:latin typeface="黑体" panose="02010609060101010101" pitchFamily="49" charset="-122"/>
                <a:ea typeface="黑体" panose="02010609060101010101" pitchFamily="49" charset="-122"/>
              </a:rPr>
              <a:t>d. </a:t>
            </a:r>
            <a:r>
              <a:rPr lang="zh-CN" altLang="en-US" dirty="0">
                <a:solidFill>
                  <a:srgbClr val="000099"/>
                </a:solidFill>
                <a:latin typeface="黑体" panose="02010609060101010101" pitchFamily="49" charset="-122"/>
                <a:ea typeface="黑体" panose="02010609060101010101" pitchFamily="49" charset="-122"/>
              </a:rPr>
              <a:t>太平洋阶段</a:t>
            </a:r>
            <a:endParaRPr lang="zh-CN" altLang="en-US" dirty="0">
              <a:solidFill>
                <a:srgbClr val="000099"/>
              </a:solidFill>
              <a:latin typeface="黑体" panose="02010609060101010101" pitchFamily="49" charset="-122"/>
              <a:ea typeface="黑体" panose="02010609060101010101" pitchFamily="49" charset="-122"/>
            </a:endParaRPr>
          </a:p>
        </p:txBody>
      </p:sp>
      <p:pic>
        <p:nvPicPr>
          <p:cNvPr id="115716" name="Picture 8" descr="19"/>
          <p:cNvPicPr>
            <a:picLocks noGrp="1" noChangeAspect="1"/>
          </p:cNvPicPr>
          <p:nvPr>
            <p:ph idx="4294967295"/>
          </p:nvPr>
        </p:nvPicPr>
        <p:blipFill>
          <a:blip r:embed="rId1"/>
          <a:srcRect/>
          <a:stretch>
            <a:fillRect/>
          </a:stretch>
        </p:blipFill>
        <p:spPr>
          <a:xfrm>
            <a:off x="0" y="1052513"/>
            <a:ext cx="9144000" cy="3108325"/>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Text Box 4"/>
          <p:cNvSpPr txBox="1"/>
          <p:nvPr/>
        </p:nvSpPr>
        <p:spPr>
          <a:xfrm>
            <a:off x="393700" y="4316413"/>
            <a:ext cx="8210550" cy="1200150"/>
          </a:xfrm>
          <a:prstGeom prst="rect">
            <a:avLst/>
          </a:prstGeom>
          <a:solidFill>
            <a:srgbClr val="CCFFFF"/>
          </a:solidFill>
          <a:ln w="9525">
            <a:noFill/>
          </a:ln>
        </p:spPr>
        <p:txBody>
          <a:bodyPr>
            <a:spAutoFit/>
          </a:bodyPr>
          <a:p>
            <a:pPr algn="just" eaLnBrk="1" hangingPunct="1"/>
            <a:r>
              <a:rPr lang="zh-CN" altLang="en-US" b="0" dirty="0">
                <a:solidFill>
                  <a:srgbClr val="000099"/>
                </a:solidFill>
                <a:latin typeface="黑体" panose="02010609060101010101" pitchFamily="49" charset="-122"/>
                <a:ea typeface="黑体" panose="02010609060101010101" pitchFamily="49" charset="-122"/>
              </a:rPr>
              <a:t>这一阶段大洋已不再增生，在俯冲作用下，大洋的规模缩小，不久将要完全闭合。地中海是大洋演化终了期的典型。今天的地中海只有很少的古特提斯大洋壳的残余。</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116739" name="Text Box 5"/>
          <p:cNvSpPr txBox="1"/>
          <p:nvPr/>
        </p:nvSpPr>
        <p:spPr>
          <a:xfrm>
            <a:off x="466725" y="333375"/>
            <a:ext cx="2665413" cy="457200"/>
          </a:xfrm>
          <a:prstGeom prst="rect">
            <a:avLst/>
          </a:prstGeom>
          <a:noFill/>
          <a:ln w="9525">
            <a:noFill/>
          </a:ln>
        </p:spPr>
        <p:txBody>
          <a:bodyPr>
            <a:spAutoFit/>
          </a:bodyPr>
          <a:p>
            <a:pPr eaLnBrk="1" hangingPunct="1">
              <a:spcBef>
                <a:spcPct val="50000"/>
              </a:spcBef>
            </a:pPr>
            <a:r>
              <a:rPr lang="en-US" altLang="zh-CN" dirty="0">
                <a:solidFill>
                  <a:srgbClr val="000099"/>
                </a:solidFill>
                <a:latin typeface="黑体" panose="02010609060101010101" pitchFamily="49" charset="-122"/>
                <a:ea typeface="黑体" panose="02010609060101010101" pitchFamily="49" charset="-122"/>
              </a:rPr>
              <a:t>e. </a:t>
            </a:r>
            <a:r>
              <a:rPr lang="zh-CN" altLang="en-US" dirty="0">
                <a:solidFill>
                  <a:srgbClr val="000099"/>
                </a:solidFill>
                <a:latin typeface="黑体" panose="02010609060101010101" pitchFamily="49" charset="-122"/>
                <a:ea typeface="黑体" panose="02010609060101010101" pitchFamily="49" charset="-122"/>
              </a:rPr>
              <a:t>地中海阶段：</a:t>
            </a:r>
            <a:endParaRPr lang="zh-CN" altLang="en-US" dirty="0">
              <a:solidFill>
                <a:srgbClr val="000099"/>
              </a:solidFill>
              <a:latin typeface="黑体" panose="02010609060101010101" pitchFamily="49" charset="-122"/>
              <a:ea typeface="黑体" panose="02010609060101010101" pitchFamily="49" charset="-122"/>
            </a:endParaRPr>
          </a:p>
        </p:txBody>
      </p:sp>
      <p:pic>
        <p:nvPicPr>
          <p:cNvPr id="116740" name="Picture 6" descr="19"/>
          <p:cNvPicPr>
            <a:picLocks noGrp="1" noChangeAspect="1"/>
          </p:cNvPicPr>
          <p:nvPr>
            <p:ph sz="half" idx="4294967295"/>
          </p:nvPr>
        </p:nvPicPr>
        <p:blipFill>
          <a:blip r:embed="rId1"/>
          <a:srcRect/>
          <a:stretch>
            <a:fillRect/>
          </a:stretch>
        </p:blipFill>
        <p:spPr>
          <a:xfrm>
            <a:off x="0" y="1112838"/>
            <a:ext cx="9144000" cy="2963862"/>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Text Box 4"/>
          <p:cNvSpPr txBox="1"/>
          <p:nvPr/>
        </p:nvSpPr>
        <p:spPr>
          <a:xfrm>
            <a:off x="323850" y="5229225"/>
            <a:ext cx="8497888" cy="1200150"/>
          </a:xfrm>
          <a:prstGeom prst="rect">
            <a:avLst/>
          </a:prstGeom>
          <a:solidFill>
            <a:srgbClr val="CCFFFF"/>
          </a:solid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大洋演化的最后阶段就是完全闭合，两侧的大陆发生碰撞，留下一条古大洋的遗迹，结束了大洋的演化。喜马拉雅山脉就是印度大陆块与亚洲大陆块之间挤压碰撞的结果。</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117763" name="Text Box 5"/>
          <p:cNvSpPr txBox="1"/>
          <p:nvPr/>
        </p:nvSpPr>
        <p:spPr>
          <a:xfrm>
            <a:off x="539750" y="188913"/>
            <a:ext cx="4032250" cy="457200"/>
          </a:xfrm>
          <a:prstGeom prst="rect">
            <a:avLst/>
          </a:prstGeom>
          <a:noFill/>
          <a:ln w="9525">
            <a:noFill/>
          </a:ln>
        </p:spPr>
        <p:txBody>
          <a:bodyPr>
            <a:spAutoFit/>
          </a:bodyPr>
          <a:p>
            <a:pPr eaLnBrk="1" hangingPunct="1">
              <a:spcBef>
                <a:spcPct val="50000"/>
              </a:spcBef>
            </a:pPr>
            <a:r>
              <a:rPr lang="en-US" altLang="zh-CN" dirty="0">
                <a:solidFill>
                  <a:srgbClr val="000099"/>
                </a:solidFill>
                <a:latin typeface="黑体" panose="02010609060101010101" pitchFamily="49" charset="-122"/>
                <a:ea typeface="黑体" panose="02010609060101010101" pitchFamily="49" charset="-122"/>
              </a:rPr>
              <a:t>f. </a:t>
            </a:r>
            <a:r>
              <a:rPr lang="zh-CN" altLang="en-US" dirty="0">
                <a:solidFill>
                  <a:srgbClr val="000099"/>
                </a:solidFill>
                <a:latin typeface="黑体" panose="02010609060101010101" pitchFamily="49" charset="-122"/>
                <a:ea typeface="黑体" panose="02010609060101010101" pitchFamily="49" charset="-122"/>
              </a:rPr>
              <a:t>喜马拉雅阶段</a:t>
            </a:r>
            <a:endParaRPr lang="zh-CN" altLang="en-US" dirty="0">
              <a:solidFill>
                <a:srgbClr val="000099"/>
              </a:solidFill>
              <a:latin typeface="黑体" panose="02010609060101010101" pitchFamily="49" charset="-122"/>
              <a:ea typeface="黑体" panose="02010609060101010101" pitchFamily="49" charset="-122"/>
            </a:endParaRPr>
          </a:p>
        </p:txBody>
      </p:sp>
      <p:pic>
        <p:nvPicPr>
          <p:cNvPr id="117764" name="Picture 6" descr="19"/>
          <p:cNvPicPr>
            <a:picLocks noGrp="1" noChangeAspect="1"/>
          </p:cNvPicPr>
          <p:nvPr>
            <p:ph idx="4294967295"/>
          </p:nvPr>
        </p:nvPicPr>
        <p:blipFill>
          <a:blip r:embed="rId1"/>
          <a:srcRect/>
          <a:stretch>
            <a:fillRect/>
          </a:stretch>
        </p:blipFill>
        <p:spPr>
          <a:xfrm>
            <a:off x="0" y="765175"/>
            <a:ext cx="9144000" cy="4316413"/>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8786" name="Picture 7" descr="18"/>
          <p:cNvPicPr>
            <a:picLocks noGrp="1" noChangeAspect="1"/>
          </p:cNvPicPr>
          <p:nvPr>
            <p:ph idx="4294967295"/>
          </p:nvPr>
        </p:nvPicPr>
        <p:blipFill>
          <a:blip r:embed="rId1"/>
          <a:srcRect/>
          <a:stretch>
            <a:fillRect/>
          </a:stretch>
        </p:blipFill>
        <p:spPr>
          <a:xfrm>
            <a:off x="0" y="0"/>
            <a:ext cx="9144000" cy="5859463"/>
          </a:xfrm>
        </p:spPr>
      </p:pic>
      <p:sp>
        <p:nvSpPr>
          <p:cNvPr id="118787" name="Text Box 3"/>
          <p:cNvSpPr txBox="1"/>
          <p:nvPr/>
        </p:nvSpPr>
        <p:spPr>
          <a:xfrm>
            <a:off x="179388" y="5229225"/>
            <a:ext cx="8893175" cy="1200150"/>
          </a:xfrm>
          <a:prstGeom prst="rect">
            <a:avLst/>
          </a:prstGeom>
          <a:solidFill>
            <a:srgbClr val="CCFFFF"/>
          </a:solidFill>
          <a:ln w="9525">
            <a:noFill/>
          </a:ln>
        </p:spPr>
        <p:txBody>
          <a:bodyPr>
            <a:spAutoFit/>
          </a:bodyPr>
          <a:p>
            <a:pPr eaLnBrk="1" hangingPunct="1"/>
            <a:r>
              <a:rPr lang="zh-CN" altLang="en-US" b="0" dirty="0">
                <a:solidFill>
                  <a:srgbClr val="0000CC"/>
                </a:solidFill>
                <a:latin typeface="黑体" panose="02010609060101010101" pitchFamily="49" charset="-122"/>
                <a:ea typeface="黑体" panose="02010609060101010101" pitchFamily="49" charset="-122"/>
              </a:rPr>
              <a:t>大洋底的运动，带动板块之间相互离开、汇合和错动，形成洋中脊、大洋边缘岛弧海沟复杂的地貌，也造成大陆上巨大的山系。</a:t>
            </a:r>
            <a:endParaRPr lang="zh-CN" altLang="en-US" b="0" dirty="0">
              <a:solidFill>
                <a:srgbClr val="0000CC"/>
              </a:solidFill>
              <a:latin typeface="黑体" panose="02010609060101010101" pitchFamily="49" charset="-122"/>
              <a:ea typeface="黑体" panose="02010609060101010101" pitchFamily="49" charset="-122"/>
            </a:endParaRPr>
          </a:p>
          <a:p>
            <a:pPr eaLnBrk="1" hangingPunct="1"/>
            <a:r>
              <a:rPr lang="zh-CN" altLang="en-US" b="0" dirty="0">
                <a:solidFill>
                  <a:srgbClr val="0000CC"/>
                </a:solidFill>
                <a:latin typeface="黑体" panose="02010609060101010101" pitchFamily="49" charset="-122"/>
                <a:ea typeface="黑体" panose="02010609060101010101" pitchFamily="49" charset="-122"/>
              </a:rPr>
              <a:t>板块构造控制了整个地球的地壳运动格局和地表形态。 </a:t>
            </a:r>
            <a:endParaRPr lang="zh-CN" altLang="en-US" b="0" dirty="0">
              <a:solidFill>
                <a:srgbClr val="0000CC"/>
              </a:solidFill>
              <a:latin typeface="黑体" panose="02010609060101010101" pitchFamily="49" charset="-122"/>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Text Box 2"/>
          <p:cNvSpPr txBox="1"/>
          <p:nvPr/>
        </p:nvSpPr>
        <p:spPr>
          <a:xfrm>
            <a:off x="647700" y="539750"/>
            <a:ext cx="7847013" cy="1298575"/>
          </a:xfrm>
          <a:prstGeom prst="rect">
            <a:avLst/>
          </a:prstGeom>
          <a:noFill/>
          <a:ln w="9525">
            <a:noFill/>
          </a:ln>
        </p:spPr>
        <p:txBody>
          <a:bodyPr>
            <a:spAutoFit/>
          </a:bodyPr>
          <a:p>
            <a:pPr eaLnBrk="1" hangingPunct="1">
              <a:spcBef>
                <a:spcPct val="30000"/>
              </a:spcBef>
            </a:pPr>
            <a:r>
              <a:rPr lang="zh-CN" altLang="en-US" dirty="0">
                <a:solidFill>
                  <a:srgbClr val="000099"/>
                </a:solidFill>
                <a:latin typeface="黑体" panose="02010609060101010101" pitchFamily="49" charset="-122"/>
                <a:ea typeface="黑体" panose="02010609060101010101" pitchFamily="49" charset="-122"/>
              </a:rPr>
              <a:t>三、岩浆作用方式和岩浆岩的产状</a:t>
            </a:r>
            <a:endParaRPr lang="zh-CN" altLang="en-US" dirty="0">
              <a:solidFill>
                <a:srgbClr val="000099"/>
              </a:solidFill>
              <a:latin typeface="黑体" panose="02010609060101010101" pitchFamily="49" charset="-122"/>
              <a:ea typeface="黑体" panose="02010609060101010101" pitchFamily="49" charset="-122"/>
            </a:endParaRPr>
          </a:p>
          <a:p>
            <a:pPr eaLnBrk="1" hangingPunct="1">
              <a:spcBef>
                <a:spcPct val="30000"/>
              </a:spcBef>
            </a:pPr>
            <a:r>
              <a:rPr lang="zh-CN" altLang="en-US" b="0" dirty="0">
                <a:solidFill>
                  <a:srgbClr val="000099"/>
                </a:solidFill>
                <a:latin typeface="黑体" panose="02010609060101010101" pitchFamily="49" charset="-122"/>
                <a:ea typeface="黑体" panose="02010609060101010101" pitchFamily="49" charset="-122"/>
              </a:rPr>
              <a:t>岩浆侵入地壳及喷出地表所形成岩体的形态、规模大小，及与围岩的接触关系，称为</a:t>
            </a:r>
            <a:r>
              <a:rPr lang="zh-CN" altLang="en-US" dirty="0">
                <a:solidFill>
                  <a:srgbClr val="000099"/>
                </a:solidFill>
                <a:latin typeface="黑体" panose="02010609060101010101" pitchFamily="49" charset="-122"/>
                <a:ea typeface="黑体" panose="02010609060101010101" pitchFamily="49" charset="-122"/>
              </a:rPr>
              <a:t>产状</a:t>
            </a:r>
            <a:r>
              <a:rPr lang="zh-CN" altLang="en-US" b="0" dirty="0">
                <a:solidFill>
                  <a:srgbClr val="000099"/>
                </a:solidFill>
                <a:latin typeface="黑体" panose="02010609060101010101" pitchFamily="49" charset="-122"/>
                <a:ea typeface="黑体" panose="02010609060101010101" pitchFamily="49" charset="-122"/>
              </a:rPr>
              <a:t>。</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46083" name="Picture 5" descr="F:\teaching图片资料\3 rocks岩石\rock igneous岩浆岩\岩浆岩的产状Ab.jpg"/>
          <p:cNvPicPr>
            <a:picLocks noChangeAspect="1"/>
          </p:cNvPicPr>
          <p:nvPr/>
        </p:nvPicPr>
        <p:blipFill>
          <a:blip r:embed="rId1"/>
          <a:srcRect/>
          <a:stretch>
            <a:fillRect/>
          </a:stretch>
        </p:blipFill>
        <p:spPr>
          <a:xfrm>
            <a:off x="0" y="2001838"/>
            <a:ext cx="9144000" cy="4724400"/>
          </a:xfrm>
          <a:prstGeom prst="rect">
            <a:avLst/>
          </a:prstGeom>
          <a:noFill/>
          <a:ln w="9525">
            <a:noFill/>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Text Box 2"/>
          <p:cNvSpPr txBox="1"/>
          <p:nvPr/>
        </p:nvSpPr>
        <p:spPr>
          <a:xfrm>
            <a:off x="468313" y="676275"/>
            <a:ext cx="7991475" cy="3359150"/>
          </a:xfrm>
          <a:prstGeom prst="rect">
            <a:avLst/>
          </a:prstGeom>
          <a:noFill/>
          <a:ln w="9525">
            <a:noFill/>
          </a:ln>
        </p:spPr>
        <p:txBody>
          <a:bodyPr>
            <a:spAutoFit/>
          </a:bodyPr>
          <a:p>
            <a:pPr eaLnBrk="1" hangingPunct="1">
              <a:spcAft>
                <a:spcPct val="50000"/>
              </a:spcAft>
            </a:pPr>
            <a:r>
              <a:rPr lang="zh-CN" altLang="en-US" dirty="0">
                <a:solidFill>
                  <a:srgbClr val="000099"/>
                </a:solidFill>
                <a:latin typeface="黑体" panose="02010609060101010101" pitchFamily="49" charset="-122"/>
                <a:ea typeface="黑体" panose="02010609060101010101" pitchFamily="49" charset="-122"/>
              </a:rPr>
              <a:t>四、地壳运动的结果</a:t>
            </a:r>
            <a:r>
              <a:rPr lang="en-US" altLang="x-none" dirty="0">
                <a:solidFill>
                  <a:srgbClr val="000099"/>
                </a:solidFill>
                <a:latin typeface="黑体" panose="02010609060101010101" pitchFamily="49" charset="-122"/>
                <a:ea typeface="黑体" panose="02010609060101010101" pitchFamily="49" charset="-122"/>
              </a:rPr>
              <a:t> </a:t>
            </a:r>
            <a:r>
              <a:rPr lang="en-US" altLang="zh-CN" dirty="0">
                <a:solidFill>
                  <a:srgbClr val="000099"/>
                </a:solidFill>
                <a:latin typeface="黑体" panose="02010609060101010101" pitchFamily="49" charset="-122"/>
                <a:ea typeface="黑体" panose="02010609060101010101" pitchFamily="49" charset="-122"/>
              </a:rPr>
              <a:t>-- </a:t>
            </a:r>
            <a:r>
              <a:rPr lang="zh-CN" altLang="en-US" dirty="0">
                <a:solidFill>
                  <a:srgbClr val="000099"/>
                </a:solidFill>
                <a:latin typeface="黑体" panose="02010609060101010101" pitchFamily="49" charset="-122"/>
                <a:ea typeface="黑体" panose="02010609060101010101" pitchFamily="49" charset="-122"/>
              </a:rPr>
              <a:t>地质构造</a:t>
            </a:r>
            <a:endParaRPr lang="en-US" altLang="x-none" dirty="0">
              <a:solidFill>
                <a:srgbClr val="000099"/>
              </a:solidFill>
              <a:latin typeface="黑体" panose="02010609060101010101" pitchFamily="49" charset="-122"/>
              <a:ea typeface="黑体" panose="02010609060101010101" pitchFamily="49" charset="-122"/>
            </a:endParaRPr>
          </a:p>
          <a:p>
            <a:pPr eaLnBrk="1" hangingPunct="1">
              <a:spcAft>
                <a:spcPts val="600"/>
              </a:spcAft>
            </a:pPr>
            <a:r>
              <a:rPr lang="zh-CN" altLang="en-US" b="0" dirty="0">
                <a:solidFill>
                  <a:srgbClr val="000099"/>
                </a:solidFill>
                <a:latin typeface="黑体" panose="02010609060101010101" pitchFamily="49" charset="-122"/>
                <a:ea typeface="黑体" panose="02010609060101010101" pitchFamily="49" charset="-122"/>
              </a:rPr>
              <a:t>在地壳运动的作用下，地壳中的岩体发生构造变动的形迹，称为地质构造。</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ts val="600"/>
              </a:spcAft>
            </a:pPr>
            <a:r>
              <a:rPr lang="zh-CN" altLang="en-US" b="0" dirty="0">
                <a:solidFill>
                  <a:srgbClr val="000099"/>
                </a:solidFill>
                <a:latin typeface="黑体" panose="02010609060101010101" pitchFamily="49" charset="-122"/>
                <a:ea typeface="黑体" panose="02010609060101010101" pitchFamily="49" charset="-122"/>
              </a:rPr>
              <a:t>岩体的变形构造在沉积岩等层状岩体中表现最为明显。沉积岩形成之初，是水平的和连续的。但因后来遭受地壳运动的挤压、拉伸或错动，发生变形弯曲，甚至断裂或破碎。</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Aft>
                <a:spcPts val="600"/>
              </a:spcAft>
            </a:pPr>
            <a:r>
              <a:rPr lang="zh-CN" altLang="en-US" b="0" dirty="0">
                <a:solidFill>
                  <a:srgbClr val="000099"/>
                </a:solidFill>
                <a:latin typeface="黑体" panose="02010609060101010101" pitchFamily="49" charset="-122"/>
                <a:ea typeface="黑体" panose="02010609060101010101" pitchFamily="49" charset="-122"/>
              </a:rPr>
              <a:t>地质构造的基本类型有：水平构造、倾斜构造、褶皱构造和断裂构造。</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Rectangle 4"/>
          <p:cNvSpPr/>
          <p:nvPr/>
        </p:nvSpPr>
        <p:spPr>
          <a:xfrm>
            <a:off x="395288" y="404813"/>
            <a:ext cx="8064500" cy="1384300"/>
          </a:xfrm>
          <a:prstGeom prst="rect">
            <a:avLst/>
          </a:prstGeom>
          <a:noFill/>
          <a:ln w="9525">
            <a:noFill/>
          </a:ln>
        </p:spPr>
        <p:txBody>
          <a:bodyPr>
            <a:spAutoFit/>
          </a:bodyPr>
          <a:p>
            <a:pPr eaLnBrk="1" hangingPunct="1">
              <a:spcBef>
                <a:spcPct val="50000"/>
              </a:spcBef>
            </a:pPr>
            <a:r>
              <a:rPr lang="en-US" altLang="zh-CN" dirty="0">
                <a:solidFill>
                  <a:srgbClr val="000099"/>
                </a:solidFill>
                <a:latin typeface="黑体" panose="02010609060101010101" pitchFamily="49" charset="-122"/>
                <a:ea typeface="黑体" panose="02010609060101010101" pitchFamily="49" charset="-122"/>
              </a:rPr>
              <a:t>1.</a:t>
            </a:r>
            <a:r>
              <a:rPr lang="zh-CN" altLang="en-US" dirty="0">
                <a:solidFill>
                  <a:srgbClr val="000099"/>
                </a:solidFill>
                <a:latin typeface="黑体" panose="02010609060101010101" pitchFamily="49" charset="-122"/>
                <a:ea typeface="黑体" panose="02010609060101010101" pitchFamily="49" charset="-122"/>
              </a:rPr>
              <a:t>水平构造</a:t>
            </a:r>
            <a:endParaRPr lang="zh-CN" altLang="en-US"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沉积层的原始状态都是水平或近于水平的。现在仍保持水平状态的岩层，称为水平构造。</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20835" name="Picture 4" descr="水平岩层"/>
          <p:cNvPicPr>
            <a:picLocks noChangeAspect="1"/>
          </p:cNvPicPr>
          <p:nvPr/>
        </p:nvPicPr>
        <p:blipFill>
          <a:blip r:embed="rId1"/>
          <a:srcRect/>
          <a:stretch>
            <a:fillRect/>
          </a:stretch>
        </p:blipFill>
        <p:spPr>
          <a:xfrm>
            <a:off x="0" y="2441575"/>
            <a:ext cx="9144000" cy="4416425"/>
          </a:xfrm>
          <a:prstGeom prst="rect">
            <a:avLst/>
          </a:prstGeom>
          <a:noFill/>
          <a:ln w="9525">
            <a:noFill/>
          </a:ln>
        </p:spPr>
      </p:pic>
      <p:pic>
        <p:nvPicPr>
          <p:cNvPr id="78852" name="Picture 4" descr="F:\Teaching\5内动力地质作用及地质构造\The Painted Desert by Jon Sullivan.jpg"/>
          <p:cNvPicPr>
            <a:picLocks noChangeAspect="1"/>
          </p:cNvPicPr>
          <p:nvPr/>
        </p:nvPicPr>
        <p:blipFill>
          <a:blip r:embed="rId2"/>
          <a:stretch>
            <a:fillRect/>
          </a:stretch>
        </p:blipFill>
        <p:spPr>
          <a:xfrm>
            <a:off x="3563938" y="2565400"/>
            <a:ext cx="5518150" cy="41386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fade">
                                      <p:cBhvr>
                                        <p:cTn id="7" dur="1000"/>
                                        <p:tgtEl>
                                          <p:spTgt spid="7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Text Box 2"/>
          <p:cNvSpPr txBox="1"/>
          <p:nvPr/>
        </p:nvSpPr>
        <p:spPr>
          <a:xfrm>
            <a:off x="323850" y="476250"/>
            <a:ext cx="8208963" cy="1757363"/>
          </a:xfrm>
          <a:prstGeom prst="rect">
            <a:avLst/>
          </a:prstGeom>
          <a:noFill/>
          <a:ln w="9525">
            <a:noFill/>
          </a:ln>
        </p:spPr>
        <p:txBody>
          <a:bodyPr>
            <a:spAutoFit/>
          </a:bodyPr>
          <a:p>
            <a:pPr eaLnBrk="1" hangingPunct="1">
              <a:spcBef>
                <a:spcPct val="50000"/>
              </a:spcBef>
              <a:spcAft>
                <a:spcPct val="30000"/>
              </a:spcAft>
            </a:pPr>
            <a:r>
              <a:rPr lang="en-US" altLang="zh-CN" dirty="0">
                <a:solidFill>
                  <a:srgbClr val="000099"/>
                </a:solidFill>
                <a:latin typeface="黑体" panose="02010609060101010101" pitchFamily="49" charset="-122"/>
                <a:ea typeface="黑体" panose="02010609060101010101" pitchFamily="49" charset="-122"/>
              </a:rPr>
              <a:t>2.</a:t>
            </a:r>
            <a:r>
              <a:rPr lang="zh-CN" altLang="en-US" dirty="0">
                <a:solidFill>
                  <a:srgbClr val="000099"/>
                </a:solidFill>
                <a:latin typeface="黑体" panose="02010609060101010101" pitchFamily="49" charset="-122"/>
                <a:ea typeface="黑体" panose="02010609060101010101" pitchFamily="49" charset="-122"/>
              </a:rPr>
              <a:t>倾斜构造</a:t>
            </a:r>
            <a:endParaRPr lang="en-US" altLang="x-none" dirty="0">
              <a:solidFill>
                <a:srgbClr val="000099"/>
              </a:solidFill>
              <a:latin typeface="黑体" panose="02010609060101010101" pitchFamily="49" charset="-122"/>
              <a:ea typeface="黑体" panose="02010609060101010101" pitchFamily="49" charset="-122"/>
            </a:endParaRPr>
          </a:p>
          <a:p>
            <a:pPr eaLnBrk="1" hangingPunct="1">
              <a:spcBef>
                <a:spcPts val="600"/>
              </a:spcBef>
            </a:pPr>
            <a:r>
              <a:rPr lang="zh-CN" altLang="en-US" b="0" dirty="0">
                <a:solidFill>
                  <a:srgbClr val="000099"/>
                </a:solidFill>
                <a:latin typeface="黑体" panose="02010609060101010101" pitchFamily="49" charset="-122"/>
                <a:ea typeface="黑体" panose="02010609060101010101" pitchFamily="49" charset="-122"/>
              </a:rPr>
              <a:t>原来水平状态的岩层，在地壳运动的作用下，发生倾斜，称为倾斜构造。倾斜构造通常是水平挤压使岩层弯曲而在局部表现出倾斜现象。</a:t>
            </a:r>
            <a:endParaRPr lang="zh-CN" altLang="en-US" sz="2800" b="0" u="sng" dirty="0">
              <a:solidFill>
                <a:srgbClr val="000099"/>
              </a:solidFill>
              <a:latin typeface="黑体" panose="02010609060101010101" pitchFamily="49" charset="-122"/>
              <a:ea typeface="黑体" panose="02010609060101010101" pitchFamily="49" charset="-122"/>
            </a:endParaRPr>
          </a:p>
        </p:txBody>
      </p:sp>
      <p:pic>
        <p:nvPicPr>
          <p:cNvPr id="121859" name="Picture 2" descr="单斜岩层"/>
          <p:cNvPicPr>
            <a:picLocks noChangeAspect="1"/>
          </p:cNvPicPr>
          <p:nvPr/>
        </p:nvPicPr>
        <p:blipFill>
          <a:blip r:embed="rId1"/>
          <a:stretch>
            <a:fillRect/>
          </a:stretch>
        </p:blipFill>
        <p:spPr>
          <a:xfrm>
            <a:off x="11113" y="2492375"/>
            <a:ext cx="5888037" cy="4298950"/>
          </a:xfrm>
          <a:prstGeom prst="rect">
            <a:avLst/>
          </a:prstGeom>
          <a:noFill/>
          <a:ln w="9525">
            <a:noFill/>
          </a:ln>
        </p:spPr>
      </p:pic>
      <p:pic>
        <p:nvPicPr>
          <p:cNvPr id="79876" name="Picture 5" descr="丹霞地貌(hi"/>
          <p:cNvPicPr>
            <a:picLocks noChangeAspect="1"/>
          </p:cNvPicPr>
          <p:nvPr/>
        </p:nvPicPr>
        <p:blipFill>
          <a:blip r:embed="rId2"/>
          <a:stretch>
            <a:fillRect/>
          </a:stretch>
        </p:blipFill>
        <p:spPr>
          <a:xfrm>
            <a:off x="3357563" y="2492375"/>
            <a:ext cx="5772150" cy="4330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wipe(right)">
                                      <p:cBhvr>
                                        <p:cTn id="7" dur="1000"/>
                                        <p:tgtEl>
                                          <p:spTgt spid="79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82" name="Picture 3" descr="背斜向斜"/>
          <p:cNvPicPr>
            <a:picLocks noChangeAspect="1"/>
          </p:cNvPicPr>
          <p:nvPr/>
        </p:nvPicPr>
        <p:blipFill>
          <a:blip r:embed="rId1">
            <a:lum bright="12000"/>
          </a:blip>
          <a:srcRect/>
          <a:stretch>
            <a:fillRect/>
          </a:stretch>
        </p:blipFill>
        <p:spPr>
          <a:xfrm>
            <a:off x="0" y="0"/>
            <a:ext cx="9177338" cy="6858000"/>
          </a:xfrm>
          <a:prstGeom prst="rect">
            <a:avLst/>
          </a:prstGeom>
          <a:noFill/>
          <a:ln w="9525">
            <a:noFill/>
          </a:ln>
        </p:spPr>
      </p:pic>
      <p:sp>
        <p:nvSpPr>
          <p:cNvPr id="122883" name="Text Box 2"/>
          <p:cNvSpPr txBox="1"/>
          <p:nvPr/>
        </p:nvSpPr>
        <p:spPr>
          <a:xfrm>
            <a:off x="215900" y="134938"/>
            <a:ext cx="8101013" cy="1384300"/>
          </a:xfrm>
          <a:prstGeom prst="rect">
            <a:avLst/>
          </a:prstGeom>
          <a:noFill/>
          <a:ln w="9525">
            <a:noFill/>
          </a:ln>
        </p:spPr>
        <p:txBody>
          <a:bodyPr>
            <a:spAutoFit/>
          </a:bodyPr>
          <a:p>
            <a:pPr eaLnBrk="1" hangingPunct="1">
              <a:spcBef>
                <a:spcPct val="50000"/>
              </a:spcBef>
            </a:pPr>
            <a:r>
              <a:rPr lang="en-US" altLang="zh-CN" dirty="0">
                <a:solidFill>
                  <a:srgbClr val="333399"/>
                </a:solidFill>
                <a:latin typeface="黑体" panose="02010609060101010101" pitchFamily="49" charset="-122"/>
                <a:ea typeface="黑体" panose="02010609060101010101" pitchFamily="49" charset="-122"/>
              </a:rPr>
              <a:t>3.</a:t>
            </a:r>
            <a:r>
              <a:rPr lang="zh-CN" altLang="en-US" dirty="0">
                <a:solidFill>
                  <a:srgbClr val="333399"/>
                </a:solidFill>
                <a:latin typeface="黑体" panose="02010609060101010101" pitchFamily="49" charset="-122"/>
                <a:ea typeface="黑体" panose="02010609060101010101" pitchFamily="49" charset="-122"/>
              </a:rPr>
              <a:t>褶皱构造 </a:t>
            </a:r>
            <a:endParaRPr lang="zh-CN" altLang="en-US" dirty="0">
              <a:solidFill>
                <a:srgbClr val="3333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latin typeface="黑体" panose="02010609060101010101" pitchFamily="49" charset="-122"/>
                <a:ea typeface="黑体" panose="02010609060101010101" pitchFamily="49" charset="-122"/>
              </a:rPr>
              <a:t>地壳中原始水平平展的岩层，在水平挤压的作用下，形成一系列弯曲，称为褶皱构造。</a:t>
            </a:r>
            <a:endParaRPr lang="zh-CN" altLang="en-US" b="0" dirty="0">
              <a:latin typeface="黑体" panose="02010609060101010101" pitchFamily="49" charset="-122"/>
              <a:ea typeface="黑体" panose="02010609060101010101"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3906" name="Picture 9" descr="F:\Teaching\地质实习\0608地质实习19-26\野溪-箱形褶皱3b.jpg"/>
          <p:cNvPicPr>
            <a:picLocks noChangeAspect="1"/>
          </p:cNvPicPr>
          <p:nvPr/>
        </p:nvPicPr>
        <p:blipFill>
          <a:blip r:embed="rId1"/>
          <a:stretch>
            <a:fillRect/>
          </a:stretch>
        </p:blipFill>
        <p:spPr>
          <a:xfrm>
            <a:off x="0" y="0"/>
            <a:ext cx="9144000" cy="6850063"/>
          </a:xfrm>
          <a:prstGeom prst="rect">
            <a:avLst/>
          </a:prstGeom>
          <a:noFill/>
          <a:ln w="9525">
            <a:noFill/>
          </a:ln>
        </p:spPr>
      </p:pic>
      <p:sp>
        <p:nvSpPr>
          <p:cNvPr id="81923" name="任意多边形 13"/>
          <p:cNvSpPr/>
          <p:nvPr/>
        </p:nvSpPr>
        <p:spPr>
          <a:xfrm>
            <a:off x="3070225" y="1681163"/>
            <a:ext cx="1885950" cy="1646237"/>
          </a:xfrm>
          <a:custGeom>
            <a:avLst/>
            <a:gdLst/>
            <a:ahLst/>
            <a:cxnLst>
              <a:cxn ang="0">
                <a:pos x="130586" y="589827"/>
              </a:cxn>
              <a:cxn ang="0">
                <a:pos x="12578" y="1091179"/>
              </a:cxn>
              <a:cxn ang="0">
                <a:pos x="206055" y="1531377"/>
              </a:cxn>
              <a:cxn ang="0">
                <a:pos x="720624" y="1607277"/>
              </a:cxn>
              <a:cxn ang="0">
                <a:pos x="1207406" y="1297618"/>
              </a:cxn>
              <a:cxn ang="0">
                <a:pos x="1531927" y="811011"/>
              </a:cxn>
              <a:cxn ang="0">
                <a:pos x="1885950" y="0"/>
              </a:cxn>
            </a:cxnLst>
            <a:pathLst>
              <a:path w="1885621" h="1646541">
                <a:moveTo>
                  <a:pt x="130563" y="589936"/>
                </a:moveTo>
                <a:cubicBezTo>
                  <a:pt x="59279" y="769374"/>
                  <a:pt x="0" y="934427"/>
                  <a:pt x="12576" y="1091381"/>
                </a:cubicBezTo>
                <a:cubicBezTo>
                  <a:pt x="25152" y="1248335"/>
                  <a:pt x="88032" y="1445628"/>
                  <a:pt x="206019" y="1531660"/>
                </a:cubicBezTo>
                <a:cubicBezTo>
                  <a:pt x="324006" y="1617692"/>
                  <a:pt x="553635" y="1646541"/>
                  <a:pt x="720498" y="1607574"/>
                </a:cubicBezTo>
                <a:cubicBezTo>
                  <a:pt x="887361" y="1568607"/>
                  <a:pt x="1072001" y="1430594"/>
                  <a:pt x="1207195" y="1297858"/>
                </a:cubicBezTo>
                <a:cubicBezTo>
                  <a:pt x="1342389" y="1165123"/>
                  <a:pt x="1418589" y="1027471"/>
                  <a:pt x="1531660" y="811161"/>
                </a:cubicBezTo>
                <a:cubicBezTo>
                  <a:pt x="1644731" y="594851"/>
                  <a:pt x="1765176" y="297425"/>
                  <a:pt x="1885621" y="0"/>
                </a:cubicBezTo>
              </a:path>
            </a:pathLst>
          </a:custGeom>
          <a:noFill/>
          <a:ln w="38100" cap="flat" cmpd="sng">
            <a:solidFill>
              <a:srgbClr val="FFFFFF">
                <a:alpha val="100000"/>
              </a:srgbClr>
            </a:solidFill>
            <a:prstDash val="dash"/>
            <a:round/>
            <a:headEnd type="none" w="med" len="med"/>
            <a:tailEnd type="none" w="med" len="med"/>
          </a:ln>
        </p:spPr>
        <p:txBody>
          <a:bodyPr/>
          <a:p>
            <a:endParaRPr lang="zh-CN" altLang="en-US"/>
          </a:p>
        </p:txBody>
      </p:sp>
      <p:sp>
        <p:nvSpPr>
          <p:cNvPr id="81924" name="任意多边形 14"/>
          <p:cNvSpPr/>
          <p:nvPr/>
        </p:nvSpPr>
        <p:spPr>
          <a:xfrm>
            <a:off x="2555875" y="1057275"/>
            <a:ext cx="4935538" cy="2949575"/>
          </a:xfrm>
          <a:custGeom>
            <a:avLst/>
            <a:gdLst/>
            <a:ahLst/>
            <a:cxnLst>
              <a:cxn ang="0">
                <a:pos x="157308" y="1273233"/>
              </a:cxn>
              <a:cxn ang="0">
                <a:pos x="9831" y="1818903"/>
              </a:cxn>
              <a:cxn ang="0">
                <a:pos x="98318" y="2290836"/>
              </a:cxn>
              <a:cxn ang="0">
                <a:pos x="511251" y="2718524"/>
              </a:cxn>
              <a:cxn ang="0">
                <a:pos x="968428" y="2924995"/>
              </a:cxn>
              <a:cxn ang="0">
                <a:pos x="1469847" y="2866003"/>
              </a:cxn>
              <a:cxn ang="0">
                <a:pos x="2118742" y="2438315"/>
              </a:cxn>
              <a:cxn ang="0">
                <a:pos x="2605413" y="1922139"/>
              </a:cxn>
              <a:cxn ang="0">
                <a:pos x="2900366" y="1155250"/>
              </a:cxn>
              <a:cxn ang="0">
                <a:pos x="3136327" y="521091"/>
              </a:cxn>
              <a:cxn ang="0">
                <a:pos x="3608252" y="358864"/>
              </a:cxn>
              <a:cxn ang="0">
                <a:pos x="4124418" y="93403"/>
              </a:cxn>
              <a:cxn ang="0">
                <a:pos x="4699575" y="4916"/>
              </a:cxn>
              <a:cxn ang="0">
                <a:pos x="4935538" y="63907"/>
              </a:cxn>
            </a:cxnLst>
            <a:pathLst>
              <a:path w="4935794" h="2949678">
                <a:moveTo>
                  <a:pt x="157316" y="1273277"/>
                </a:moveTo>
                <a:cubicBezTo>
                  <a:pt x="88490" y="1461319"/>
                  <a:pt x="19664" y="1649361"/>
                  <a:pt x="9832" y="1818967"/>
                </a:cubicBezTo>
                <a:cubicBezTo>
                  <a:pt x="0" y="1988573"/>
                  <a:pt x="14749" y="2140974"/>
                  <a:pt x="98323" y="2290916"/>
                </a:cubicBezTo>
                <a:cubicBezTo>
                  <a:pt x="181897" y="2440858"/>
                  <a:pt x="366252" y="2612922"/>
                  <a:pt x="511278" y="2718619"/>
                </a:cubicBezTo>
                <a:cubicBezTo>
                  <a:pt x="656304" y="2824316"/>
                  <a:pt x="808704" y="2900516"/>
                  <a:pt x="968478" y="2925097"/>
                </a:cubicBezTo>
                <a:cubicBezTo>
                  <a:pt x="1128252" y="2949678"/>
                  <a:pt x="1278194" y="2947219"/>
                  <a:pt x="1469923" y="2866103"/>
                </a:cubicBezTo>
                <a:cubicBezTo>
                  <a:pt x="1661652" y="2784987"/>
                  <a:pt x="1929581" y="2595716"/>
                  <a:pt x="2118852" y="2438400"/>
                </a:cubicBezTo>
                <a:cubicBezTo>
                  <a:pt x="2308123" y="2281084"/>
                  <a:pt x="2475271" y="2136058"/>
                  <a:pt x="2605548" y="1922206"/>
                </a:cubicBezTo>
                <a:cubicBezTo>
                  <a:pt x="2735825" y="1708354"/>
                  <a:pt x="2812026" y="1388806"/>
                  <a:pt x="2900516" y="1155290"/>
                </a:cubicBezTo>
                <a:cubicBezTo>
                  <a:pt x="2989006" y="921774"/>
                  <a:pt x="3018503" y="653844"/>
                  <a:pt x="3136490" y="521109"/>
                </a:cubicBezTo>
                <a:cubicBezTo>
                  <a:pt x="3254477" y="388374"/>
                  <a:pt x="3443749" y="430161"/>
                  <a:pt x="3608439" y="358877"/>
                </a:cubicBezTo>
                <a:cubicBezTo>
                  <a:pt x="3773129" y="287593"/>
                  <a:pt x="3942735" y="152399"/>
                  <a:pt x="4124632" y="93406"/>
                </a:cubicBezTo>
                <a:cubicBezTo>
                  <a:pt x="4306529" y="34413"/>
                  <a:pt x="4564625" y="9832"/>
                  <a:pt x="4699819" y="4916"/>
                </a:cubicBezTo>
                <a:cubicBezTo>
                  <a:pt x="4835013" y="0"/>
                  <a:pt x="4885403" y="31954"/>
                  <a:pt x="4935794" y="63909"/>
                </a:cubicBezTo>
              </a:path>
            </a:pathLst>
          </a:custGeom>
          <a:noFill/>
          <a:ln w="38100" cap="flat" cmpd="sng">
            <a:solidFill>
              <a:srgbClr val="FFFFFF">
                <a:alpha val="100000"/>
              </a:srgbClr>
            </a:solidFill>
            <a:prstDash val="dash"/>
            <a:round/>
            <a:headEnd type="none" w="med" len="med"/>
            <a:tailEnd type="none" w="med" len="med"/>
          </a:ln>
        </p:spPr>
        <p:txBody>
          <a:bodyPr/>
          <a:p>
            <a:endParaRPr lang="zh-CN" altLang="en-US"/>
          </a:p>
        </p:txBody>
      </p:sp>
      <p:sp>
        <p:nvSpPr>
          <p:cNvPr id="81925" name="任意多边形 15"/>
          <p:cNvSpPr/>
          <p:nvPr/>
        </p:nvSpPr>
        <p:spPr>
          <a:xfrm>
            <a:off x="2581275" y="1646238"/>
            <a:ext cx="5353050" cy="2867025"/>
          </a:xfrm>
          <a:custGeom>
            <a:avLst/>
            <a:gdLst/>
            <a:ahLst/>
            <a:cxnLst>
              <a:cxn ang="0">
                <a:pos x="0" y="2321159"/>
              </a:cxn>
              <a:cxn ang="0">
                <a:pos x="339174" y="2660482"/>
              </a:cxn>
              <a:cxn ang="0">
                <a:pos x="678348" y="2793260"/>
              </a:cxn>
              <a:cxn ang="0">
                <a:pos x="1253469" y="2822766"/>
              </a:cxn>
              <a:cxn ang="0">
                <a:pos x="2064537" y="2527704"/>
              </a:cxn>
              <a:cxn ang="0">
                <a:pos x="2462698" y="2247394"/>
              </a:cxn>
              <a:cxn ang="0">
                <a:pos x="3008326" y="1598256"/>
              </a:cxn>
              <a:cxn ang="0">
                <a:pos x="3362246" y="993377"/>
              </a:cxn>
              <a:cxn ang="0">
                <a:pos x="3598193" y="521278"/>
              </a:cxn>
              <a:cxn ang="0">
                <a:pos x="3848888" y="344240"/>
              </a:cxn>
              <a:cxn ang="0">
                <a:pos x="4158568" y="93437"/>
              </a:cxn>
              <a:cxn ang="0">
                <a:pos x="4527236" y="152449"/>
              </a:cxn>
              <a:cxn ang="0">
                <a:pos x="5072863" y="4918"/>
              </a:cxn>
              <a:cxn ang="0">
                <a:pos x="5353050" y="122943"/>
              </a:cxn>
            </a:cxnLst>
            <a:pathLst>
              <a:path w="5353664" h="2866103">
                <a:moveTo>
                  <a:pt x="0" y="2320413"/>
                </a:moveTo>
                <a:cubicBezTo>
                  <a:pt x="113071" y="2450690"/>
                  <a:pt x="226142" y="2580968"/>
                  <a:pt x="339213" y="2659626"/>
                </a:cubicBezTo>
                <a:cubicBezTo>
                  <a:pt x="452284" y="2738284"/>
                  <a:pt x="526026" y="2765323"/>
                  <a:pt x="678426" y="2792362"/>
                </a:cubicBezTo>
                <a:cubicBezTo>
                  <a:pt x="830826" y="2819401"/>
                  <a:pt x="1022555" y="2866103"/>
                  <a:pt x="1253613" y="2821858"/>
                </a:cubicBezTo>
                <a:cubicBezTo>
                  <a:pt x="1484671" y="2777613"/>
                  <a:pt x="1863213" y="2622756"/>
                  <a:pt x="2064774" y="2526891"/>
                </a:cubicBezTo>
                <a:cubicBezTo>
                  <a:pt x="2266335" y="2431027"/>
                  <a:pt x="2305664" y="2401529"/>
                  <a:pt x="2462980" y="2246671"/>
                </a:cubicBezTo>
                <a:cubicBezTo>
                  <a:pt x="2620296" y="2091813"/>
                  <a:pt x="2858729" y="1806677"/>
                  <a:pt x="3008671" y="1597742"/>
                </a:cubicBezTo>
                <a:cubicBezTo>
                  <a:pt x="3158613" y="1388807"/>
                  <a:pt x="3264310" y="1172497"/>
                  <a:pt x="3362632" y="993058"/>
                </a:cubicBezTo>
                <a:cubicBezTo>
                  <a:pt x="3460954" y="813619"/>
                  <a:pt x="3517490" y="629265"/>
                  <a:pt x="3598606" y="521110"/>
                </a:cubicBezTo>
                <a:cubicBezTo>
                  <a:pt x="3679722" y="412955"/>
                  <a:pt x="3755923" y="415413"/>
                  <a:pt x="3849329" y="344129"/>
                </a:cubicBezTo>
                <a:cubicBezTo>
                  <a:pt x="3942735" y="272845"/>
                  <a:pt x="4045974" y="125362"/>
                  <a:pt x="4159045" y="93407"/>
                </a:cubicBezTo>
                <a:cubicBezTo>
                  <a:pt x="4272116" y="61452"/>
                  <a:pt x="4375355" y="167149"/>
                  <a:pt x="4527755" y="152400"/>
                </a:cubicBezTo>
                <a:cubicBezTo>
                  <a:pt x="4680155" y="137651"/>
                  <a:pt x="4935794" y="9832"/>
                  <a:pt x="5073445" y="4916"/>
                </a:cubicBezTo>
                <a:cubicBezTo>
                  <a:pt x="5211096" y="0"/>
                  <a:pt x="5282380" y="61451"/>
                  <a:pt x="5353664" y="122903"/>
                </a:cubicBezTo>
              </a:path>
            </a:pathLst>
          </a:custGeom>
          <a:noFill/>
          <a:ln w="38100" cap="flat" cmpd="sng">
            <a:solidFill>
              <a:srgbClr val="FFFFFF">
                <a:alpha val="100000"/>
              </a:srgbClr>
            </a:solidFill>
            <a:prstDash val="dash"/>
            <a:round/>
            <a:headEnd type="none" w="med" len="med"/>
            <a:tailEnd type="none" w="med" len="med"/>
          </a:ln>
        </p:spPr>
        <p:txBody>
          <a:bodyPr/>
          <a:p>
            <a:endParaRPr lang="zh-CN" altLang="en-US"/>
          </a:p>
        </p:txBody>
      </p:sp>
      <p:sp>
        <p:nvSpPr>
          <p:cNvPr id="81926" name="任意多边形 16"/>
          <p:cNvSpPr/>
          <p:nvPr/>
        </p:nvSpPr>
        <p:spPr>
          <a:xfrm>
            <a:off x="5176838" y="2217738"/>
            <a:ext cx="3022600" cy="2295525"/>
          </a:xfrm>
          <a:custGeom>
            <a:avLst/>
            <a:gdLst/>
            <a:ahLst/>
            <a:cxnLst>
              <a:cxn ang="0">
                <a:pos x="0" y="2295525"/>
              </a:cxn>
              <a:cxn ang="0">
                <a:pos x="575031" y="1705669"/>
              </a:cxn>
              <a:cxn ang="0">
                <a:pos x="1017363" y="865123"/>
              </a:cxn>
              <a:cxn ang="0">
                <a:pos x="1400717" y="319506"/>
              </a:cxn>
              <a:cxn ang="0">
                <a:pos x="1725094" y="54071"/>
              </a:cxn>
              <a:cxn ang="0">
                <a:pos x="2196915" y="142549"/>
              </a:cxn>
              <a:cxn ang="0">
                <a:pos x="2595013" y="24578"/>
              </a:cxn>
              <a:cxn ang="0">
                <a:pos x="2786690" y="290013"/>
              </a:cxn>
              <a:cxn ang="0">
                <a:pos x="3022600" y="466970"/>
              </a:cxn>
            </a:cxnLst>
            <a:pathLst>
              <a:path w="3023419" h="2295832">
                <a:moveTo>
                  <a:pt x="0" y="2295832"/>
                </a:moveTo>
                <a:cubicBezTo>
                  <a:pt x="202790" y="2120080"/>
                  <a:pt x="405581" y="1944329"/>
                  <a:pt x="575187" y="1705897"/>
                </a:cubicBezTo>
                <a:cubicBezTo>
                  <a:pt x="744794" y="1467465"/>
                  <a:pt x="879987" y="1096297"/>
                  <a:pt x="1017639" y="865239"/>
                </a:cubicBezTo>
                <a:cubicBezTo>
                  <a:pt x="1155291" y="634181"/>
                  <a:pt x="1283110" y="454742"/>
                  <a:pt x="1401097" y="319549"/>
                </a:cubicBezTo>
                <a:cubicBezTo>
                  <a:pt x="1519084" y="184356"/>
                  <a:pt x="1592825" y="83575"/>
                  <a:pt x="1725561" y="54078"/>
                </a:cubicBezTo>
                <a:cubicBezTo>
                  <a:pt x="1858297" y="24581"/>
                  <a:pt x="2052484" y="147484"/>
                  <a:pt x="2197510" y="142568"/>
                </a:cubicBezTo>
                <a:cubicBezTo>
                  <a:pt x="2342536" y="137652"/>
                  <a:pt x="2497394" y="0"/>
                  <a:pt x="2595716" y="24581"/>
                </a:cubicBezTo>
                <a:cubicBezTo>
                  <a:pt x="2694039" y="49162"/>
                  <a:pt x="2716161" y="216310"/>
                  <a:pt x="2787445" y="290052"/>
                </a:cubicBezTo>
                <a:cubicBezTo>
                  <a:pt x="2858729" y="363794"/>
                  <a:pt x="2941074" y="415413"/>
                  <a:pt x="3023419" y="467032"/>
                </a:cubicBezTo>
              </a:path>
            </a:pathLst>
          </a:custGeom>
          <a:noFill/>
          <a:ln w="38100" cap="flat" cmpd="sng">
            <a:solidFill>
              <a:srgbClr val="FFFFFF">
                <a:alpha val="100000"/>
              </a:srgbClr>
            </a:solidFill>
            <a:prstDash val="dash"/>
            <a:round/>
            <a:headEnd type="none" w="med" len="med"/>
            <a:tailEnd type="none" w="med" len="med"/>
          </a:ln>
        </p:spPr>
        <p:txBody>
          <a:bodyPr/>
          <a:p>
            <a:endParaRPr lang="zh-CN" altLang="en-US"/>
          </a:p>
        </p:txBody>
      </p:sp>
      <p:sp>
        <p:nvSpPr>
          <p:cNvPr id="123911" name="TextBox 17"/>
          <p:cNvSpPr txBox="1"/>
          <p:nvPr/>
        </p:nvSpPr>
        <p:spPr>
          <a:xfrm>
            <a:off x="971550" y="6165850"/>
            <a:ext cx="3455988" cy="522288"/>
          </a:xfrm>
          <a:prstGeom prst="rect">
            <a:avLst/>
          </a:prstGeom>
          <a:solidFill>
            <a:srgbClr val="CCFFFF">
              <a:alpha val="50195"/>
            </a:srgbClr>
          </a:solidFill>
          <a:ln w="9525">
            <a:noFill/>
          </a:ln>
        </p:spPr>
        <p:txBody>
          <a:bodyPr>
            <a:spAutoFit/>
          </a:bodyPr>
          <a:p>
            <a:pPr eaLnBrk="1" hangingPunct="1">
              <a:spcBef>
                <a:spcPct val="50000"/>
              </a:spcBef>
            </a:pPr>
            <a:r>
              <a:rPr lang="zh-CN" altLang="en-US" sz="2800" dirty="0">
                <a:solidFill>
                  <a:srgbClr val="000099"/>
                </a:solidFill>
                <a:latin typeface="黑体" panose="02010609060101010101" pitchFamily="49" charset="-122"/>
                <a:ea typeface="黑体" panose="02010609060101010101" pitchFamily="49" charset="-122"/>
              </a:rPr>
              <a:t>北京西山野溪漫水桥</a:t>
            </a:r>
            <a:endParaRPr lang="zh-CN" altLang="en-US" sz="2800" dirty="0">
              <a:solidFill>
                <a:srgbClr val="00009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23"/>
                                        </p:tgtEl>
                                        <p:attrNameLst>
                                          <p:attrName>style.visibility</p:attrName>
                                        </p:attrNameLst>
                                      </p:cBhvr>
                                      <p:to>
                                        <p:strVal val="visible"/>
                                      </p:to>
                                    </p:set>
                                    <p:animEffect transition="in" filter="wipe(left)">
                                      <p:cBhvr>
                                        <p:cTn id="7" dur="1000"/>
                                        <p:tgtEl>
                                          <p:spTgt spid="81923"/>
                                        </p:tgtEl>
                                      </p:cBhvr>
                                    </p:animEffect>
                                  </p:childTnLst>
                                </p:cTn>
                              </p:par>
                              <p:par>
                                <p:cTn id="8" presetID="22" presetClass="entr" presetSubtype="8" fill="hold" nodeType="withEffect">
                                  <p:stCondLst>
                                    <p:cond delay="0"/>
                                  </p:stCondLst>
                                  <p:childTnLst>
                                    <p:set>
                                      <p:cBhvr>
                                        <p:cTn id="9" dur="1" fill="hold">
                                          <p:stCondLst>
                                            <p:cond delay="0"/>
                                          </p:stCondLst>
                                        </p:cTn>
                                        <p:tgtEl>
                                          <p:spTgt spid="81924"/>
                                        </p:tgtEl>
                                        <p:attrNameLst>
                                          <p:attrName>style.visibility</p:attrName>
                                        </p:attrNameLst>
                                      </p:cBhvr>
                                      <p:to>
                                        <p:strVal val="visible"/>
                                      </p:to>
                                    </p:set>
                                    <p:animEffect transition="in" filter="wipe(left)">
                                      <p:cBhvr>
                                        <p:cTn id="10" dur="1000"/>
                                        <p:tgtEl>
                                          <p:spTgt spid="81924"/>
                                        </p:tgtEl>
                                      </p:cBhvr>
                                    </p:animEffect>
                                  </p:childTnLst>
                                </p:cTn>
                              </p:par>
                              <p:par>
                                <p:cTn id="11" presetID="22" presetClass="entr" presetSubtype="8" fill="hold" nodeType="withEffect">
                                  <p:stCondLst>
                                    <p:cond delay="0"/>
                                  </p:stCondLst>
                                  <p:childTnLst>
                                    <p:set>
                                      <p:cBhvr>
                                        <p:cTn id="12" dur="1" fill="hold">
                                          <p:stCondLst>
                                            <p:cond delay="0"/>
                                          </p:stCondLst>
                                        </p:cTn>
                                        <p:tgtEl>
                                          <p:spTgt spid="81925"/>
                                        </p:tgtEl>
                                        <p:attrNameLst>
                                          <p:attrName>style.visibility</p:attrName>
                                        </p:attrNameLst>
                                      </p:cBhvr>
                                      <p:to>
                                        <p:strVal val="visible"/>
                                      </p:to>
                                    </p:set>
                                    <p:animEffect transition="in" filter="wipe(left)">
                                      <p:cBhvr>
                                        <p:cTn id="13" dur="1000"/>
                                        <p:tgtEl>
                                          <p:spTgt spid="81925"/>
                                        </p:tgtEl>
                                      </p:cBhvr>
                                    </p:animEffect>
                                  </p:childTnLst>
                                </p:cTn>
                              </p:par>
                              <p:par>
                                <p:cTn id="14" presetID="22" presetClass="entr" presetSubtype="8" fill="hold" nodeType="withEffect">
                                  <p:stCondLst>
                                    <p:cond delay="0"/>
                                  </p:stCondLst>
                                  <p:childTnLst>
                                    <p:set>
                                      <p:cBhvr>
                                        <p:cTn id="15" dur="1" fill="hold">
                                          <p:stCondLst>
                                            <p:cond delay="0"/>
                                          </p:stCondLst>
                                        </p:cTn>
                                        <p:tgtEl>
                                          <p:spTgt spid="81926"/>
                                        </p:tgtEl>
                                        <p:attrNameLst>
                                          <p:attrName>style.visibility</p:attrName>
                                        </p:attrNameLst>
                                      </p:cBhvr>
                                      <p:to>
                                        <p:strVal val="visible"/>
                                      </p:to>
                                    </p:set>
                                    <p:animEffect transition="in" filter="wipe(left)">
                                      <p:cBhvr>
                                        <p:cTn id="16" dur="1000"/>
                                        <p:tgtEl>
                                          <p:spTgt spid="81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Text Box 2"/>
          <p:cNvSpPr txBox="1"/>
          <p:nvPr/>
        </p:nvSpPr>
        <p:spPr>
          <a:xfrm>
            <a:off x="7010400" y="317500"/>
            <a:ext cx="549275" cy="92075"/>
          </a:xfrm>
          <a:prstGeom prst="rect">
            <a:avLst/>
          </a:prstGeom>
          <a:noFill/>
          <a:ln w="9525">
            <a:noFill/>
          </a:ln>
        </p:spPr>
        <p:txBody>
          <a:bodyPr vert="eaVert" wrap="none">
            <a:spAutoFit/>
          </a:bodyPr>
          <a:p>
            <a:pPr eaLnBrk="1" hangingPunct="1">
              <a:spcBef>
                <a:spcPct val="50000"/>
              </a:spcBef>
            </a:pPr>
            <a:endParaRPr lang="zh-CN" altLang="en-US" dirty="0">
              <a:solidFill>
                <a:srgbClr val="333399"/>
              </a:solidFill>
              <a:latin typeface="Times New Roman" panose="02020603050405020304" pitchFamily="18" charset="0"/>
              <a:ea typeface="宋体" panose="02010600030101010101" pitchFamily="2" charset="-122"/>
            </a:endParaRPr>
          </a:p>
        </p:txBody>
      </p:sp>
      <p:pic>
        <p:nvPicPr>
          <p:cNvPr id="124931" name="Picture 8"/>
          <p:cNvPicPr>
            <a:picLocks noChangeAspect="1"/>
          </p:cNvPicPr>
          <p:nvPr/>
        </p:nvPicPr>
        <p:blipFill>
          <a:blip r:embed="rId1"/>
          <a:stretch>
            <a:fillRect/>
          </a:stretch>
        </p:blipFill>
        <p:spPr>
          <a:xfrm>
            <a:off x="19050" y="61913"/>
            <a:ext cx="9104313" cy="3295650"/>
          </a:xfrm>
          <a:prstGeom prst="rect">
            <a:avLst/>
          </a:prstGeom>
          <a:noFill/>
          <a:ln w="9525">
            <a:noFill/>
          </a:ln>
        </p:spPr>
      </p:pic>
      <p:pic>
        <p:nvPicPr>
          <p:cNvPr id="124932" name="Picture 9"/>
          <p:cNvPicPr>
            <a:picLocks noChangeAspect="1"/>
          </p:cNvPicPr>
          <p:nvPr/>
        </p:nvPicPr>
        <p:blipFill>
          <a:blip r:embed="rId2"/>
          <a:stretch>
            <a:fillRect/>
          </a:stretch>
        </p:blipFill>
        <p:spPr>
          <a:xfrm>
            <a:off x="0" y="3365500"/>
            <a:ext cx="9148763" cy="3448050"/>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5954" name="Picture 6"/>
          <p:cNvPicPr>
            <a:picLocks noChangeAspect="1"/>
          </p:cNvPicPr>
          <p:nvPr/>
        </p:nvPicPr>
        <p:blipFill>
          <a:blip r:embed="rId1"/>
          <a:stretch>
            <a:fillRect/>
          </a:stretch>
        </p:blipFill>
        <p:spPr>
          <a:xfrm>
            <a:off x="23813" y="157163"/>
            <a:ext cx="9107487" cy="3427412"/>
          </a:xfrm>
          <a:prstGeom prst="rect">
            <a:avLst/>
          </a:prstGeom>
          <a:noFill/>
          <a:ln w="9525">
            <a:noFill/>
          </a:ln>
        </p:spPr>
      </p:pic>
      <p:pic>
        <p:nvPicPr>
          <p:cNvPr id="125955" name="Picture 4" descr="6"/>
          <p:cNvPicPr>
            <a:picLocks noChangeAspect="1"/>
          </p:cNvPicPr>
          <p:nvPr/>
        </p:nvPicPr>
        <p:blipFill>
          <a:blip r:embed="rId2"/>
          <a:stretch>
            <a:fillRect/>
          </a:stretch>
        </p:blipFill>
        <p:spPr>
          <a:xfrm>
            <a:off x="22225" y="3611563"/>
            <a:ext cx="4787900" cy="3057525"/>
          </a:xfrm>
          <a:prstGeom prst="rect">
            <a:avLst/>
          </a:prstGeom>
          <a:noFill/>
          <a:ln w="9525">
            <a:noFill/>
          </a:ln>
        </p:spPr>
      </p:pic>
      <p:pic>
        <p:nvPicPr>
          <p:cNvPr id="125956" name="Picture 4"/>
          <p:cNvPicPr>
            <a:picLocks noChangeAspect="1"/>
          </p:cNvPicPr>
          <p:nvPr/>
        </p:nvPicPr>
        <p:blipFill>
          <a:blip r:embed="rId3"/>
          <a:srcRect/>
          <a:stretch>
            <a:fillRect/>
          </a:stretch>
        </p:blipFill>
        <p:spPr>
          <a:xfrm>
            <a:off x="4830763" y="3611563"/>
            <a:ext cx="4284662" cy="3054350"/>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6978" name="Picture 4" descr="小褶皱（四川金口河）"/>
          <p:cNvPicPr>
            <a:picLocks noChangeAspect="1"/>
          </p:cNvPicPr>
          <p:nvPr/>
        </p:nvPicPr>
        <p:blipFill>
          <a:blip r:embed="rId1">
            <a:lum contrast="6000"/>
          </a:blip>
          <a:srcRect/>
          <a:stretch>
            <a:fillRect/>
          </a:stretch>
        </p:blipFill>
        <p:spPr>
          <a:xfrm>
            <a:off x="0" y="68263"/>
            <a:ext cx="9144000" cy="6816725"/>
          </a:xfrm>
          <a:prstGeom prst="rect">
            <a:avLst/>
          </a:prstGeom>
          <a:noFill/>
          <a:ln w="9525">
            <a:noFill/>
          </a:ln>
        </p:spPr>
      </p:pic>
      <p:sp>
        <p:nvSpPr>
          <p:cNvPr id="126979" name="Text Box 7"/>
          <p:cNvSpPr txBox="1"/>
          <p:nvPr/>
        </p:nvSpPr>
        <p:spPr>
          <a:xfrm>
            <a:off x="1331913" y="6308725"/>
            <a:ext cx="6624637" cy="457200"/>
          </a:xfrm>
          <a:prstGeom prst="rect">
            <a:avLst/>
          </a:prstGeom>
          <a:solidFill>
            <a:srgbClr val="CCECFF">
              <a:alpha val="50195"/>
            </a:srgbClr>
          </a:solid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小褶皱（清华地质角，产地</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四川金口河）</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Text Box 2"/>
          <p:cNvSpPr txBox="1"/>
          <p:nvPr/>
        </p:nvSpPr>
        <p:spPr>
          <a:xfrm>
            <a:off x="457200" y="404813"/>
            <a:ext cx="7786688" cy="2462212"/>
          </a:xfrm>
          <a:prstGeom prst="rect">
            <a:avLst/>
          </a:prstGeom>
          <a:noFill/>
          <a:ln w="9525">
            <a:noFill/>
          </a:ln>
        </p:spPr>
        <p:txBody>
          <a:bodyPr>
            <a:spAutoFit/>
          </a:bodyPr>
          <a:p>
            <a:pPr algn="just" eaLnBrk="1" hangingPunct="1">
              <a:spcBef>
                <a:spcPct val="50000"/>
              </a:spcBef>
            </a:pPr>
            <a:r>
              <a:rPr lang="en-US" altLang="zh-CN" dirty="0">
                <a:solidFill>
                  <a:srgbClr val="000099"/>
                </a:solidFill>
                <a:latin typeface="黑体" panose="02010609060101010101" pitchFamily="49" charset="-122"/>
                <a:ea typeface="黑体" panose="02010609060101010101" pitchFamily="49" charset="-122"/>
              </a:rPr>
              <a:t>4. </a:t>
            </a:r>
            <a:r>
              <a:rPr lang="zh-CN" altLang="en-US" dirty="0">
                <a:solidFill>
                  <a:srgbClr val="000099"/>
                </a:solidFill>
                <a:latin typeface="黑体" panose="02010609060101010101" pitchFamily="49" charset="-122"/>
                <a:ea typeface="黑体" panose="02010609060101010101" pitchFamily="49" charset="-122"/>
              </a:rPr>
              <a:t>断裂构造</a:t>
            </a:r>
            <a:endParaRPr lang="en-US" altLang="x-none" b="0" dirty="0">
              <a:solidFill>
                <a:srgbClr val="000099"/>
              </a:solidFill>
              <a:latin typeface="黑体" panose="02010609060101010101" pitchFamily="49" charset="-122"/>
              <a:ea typeface="黑体" panose="02010609060101010101" pitchFamily="49" charset="-122"/>
            </a:endParaRPr>
          </a:p>
          <a:p>
            <a:pPr algn="just" eaLnBrk="1" hangingPunct="1">
              <a:spcBef>
                <a:spcPts val="600"/>
              </a:spcBef>
            </a:pPr>
            <a:r>
              <a:rPr lang="zh-CN" altLang="en-US" b="0" dirty="0">
                <a:solidFill>
                  <a:srgbClr val="000099"/>
                </a:solidFill>
                <a:latin typeface="黑体" panose="02010609060101010101" pitchFamily="49" charset="-122"/>
                <a:ea typeface="黑体" panose="02010609060101010101" pitchFamily="49" charset="-122"/>
              </a:rPr>
              <a:t>在地壳运动的作用下，当岩体变形超过其极限时，发生破裂。称为断裂构造。</a:t>
            </a:r>
            <a:endParaRPr lang="en-US" altLang="x-none" b="0" dirty="0">
              <a:solidFill>
                <a:srgbClr val="000099"/>
              </a:solidFill>
              <a:latin typeface="黑体" panose="02010609060101010101" pitchFamily="49" charset="-122"/>
              <a:ea typeface="黑体" panose="02010609060101010101" pitchFamily="49" charset="-122"/>
            </a:endParaRPr>
          </a:p>
          <a:p>
            <a:pPr algn="just" eaLnBrk="1" hangingPunct="1">
              <a:spcBef>
                <a:spcPts val="600"/>
              </a:spcBef>
            </a:pPr>
            <a:r>
              <a:rPr lang="zh-CN" altLang="en-US" b="0" dirty="0">
                <a:solidFill>
                  <a:srgbClr val="000099"/>
                </a:solidFill>
                <a:latin typeface="黑体" panose="02010609060101010101" pitchFamily="49" charset="-122"/>
                <a:ea typeface="黑体" panose="02010609060101010101" pitchFamily="49" charset="-122"/>
              </a:rPr>
              <a:t>岩层断裂后，如果断裂面两侧岩体没有发生显著的相对错动，称为裂隙（节理）；如果断裂面两侧岩体发生了显著的相对错动，则称为断层。</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28003" name="Picture 2" descr="http://gigapan.org/gigapans/2168-1600x1256.jpg"/>
          <p:cNvPicPr>
            <a:picLocks noChangeAspect="1"/>
          </p:cNvPicPr>
          <p:nvPr/>
        </p:nvPicPr>
        <p:blipFill>
          <a:blip r:embed="rId1"/>
          <a:srcRect/>
          <a:stretch>
            <a:fillRect/>
          </a:stretch>
        </p:blipFill>
        <p:spPr>
          <a:xfrm>
            <a:off x="4714875" y="3284538"/>
            <a:ext cx="4356100" cy="3306762"/>
          </a:xfrm>
          <a:prstGeom prst="rect">
            <a:avLst/>
          </a:prstGeom>
          <a:noFill/>
          <a:ln w="9525">
            <a:noFill/>
          </a:ln>
        </p:spPr>
      </p:pic>
      <p:pic>
        <p:nvPicPr>
          <p:cNvPr id="128004" name="Picture 2" descr="共轭剪节理"/>
          <p:cNvPicPr>
            <a:picLocks noChangeAspect="1"/>
          </p:cNvPicPr>
          <p:nvPr/>
        </p:nvPicPr>
        <p:blipFill>
          <a:blip r:embed="rId2">
            <a:lum bright="6000"/>
          </a:blip>
          <a:stretch>
            <a:fillRect/>
          </a:stretch>
        </p:blipFill>
        <p:spPr>
          <a:xfrm>
            <a:off x="76200" y="3284538"/>
            <a:ext cx="4572000" cy="3341687"/>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Text Box 4"/>
          <p:cNvSpPr txBox="1"/>
          <p:nvPr/>
        </p:nvSpPr>
        <p:spPr>
          <a:xfrm>
            <a:off x="434975" y="317500"/>
            <a:ext cx="7920038" cy="1384300"/>
          </a:xfrm>
          <a:prstGeom prst="rect">
            <a:avLst/>
          </a:prstGeom>
          <a:noFill/>
          <a:ln w="9525">
            <a:noFill/>
          </a:ln>
        </p:spPr>
        <p:txBody>
          <a:bodyPr>
            <a:spAutoFit/>
          </a:bodyPr>
          <a:p>
            <a:pPr eaLnBrk="1" hangingPunct="1">
              <a:spcBef>
                <a:spcPct val="50000"/>
              </a:spcBef>
            </a:pPr>
            <a:r>
              <a:rPr lang="zh-CN" altLang="en-US" b="0" dirty="0">
                <a:solidFill>
                  <a:srgbClr val="333399"/>
                </a:solidFill>
                <a:latin typeface="黑体" panose="02010609060101010101" pitchFamily="49" charset="-122"/>
                <a:ea typeface="黑体" panose="02010609060101010101" pitchFamily="49" charset="-122"/>
              </a:rPr>
              <a:t>（</a:t>
            </a:r>
            <a:r>
              <a:rPr lang="en-US" altLang="zh-CN" b="0" dirty="0">
                <a:solidFill>
                  <a:srgbClr val="000099"/>
                </a:solidFill>
                <a:latin typeface="黑体" panose="02010609060101010101" pitchFamily="49" charset="-122"/>
                <a:ea typeface="黑体" panose="02010609060101010101" pitchFamily="49" charset="-122"/>
              </a:rPr>
              <a:t>1</a:t>
            </a:r>
            <a:r>
              <a:rPr lang="zh-CN" altLang="en-US" b="0" dirty="0">
                <a:solidFill>
                  <a:srgbClr val="000099"/>
                </a:solidFill>
                <a:latin typeface="黑体" panose="02010609060101010101" pitchFamily="49" charset="-122"/>
                <a:ea typeface="黑体" panose="02010609060101010101" pitchFamily="49" charset="-122"/>
              </a:rPr>
              <a:t>）裂隙（节理）</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 除疏松的现代沉积外，所有的岩石中都发育有裂隙。它们大多是地壳运动造成的。</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29027" name="Picture 8" descr="K:\E1207\teaching图片资料1209\5内动力地质作用及地质构造\裂隙fractures\Joints in granite Hound's Tor-s.jpg"/>
          <p:cNvPicPr>
            <a:picLocks noChangeAspect="1"/>
          </p:cNvPicPr>
          <p:nvPr/>
        </p:nvPicPr>
        <p:blipFill>
          <a:blip r:embed="rId1"/>
          <a:srcRect/>
          <a:stretch>
            <a:fillRect/>
          </a:stretch>
        </p:blipFill>
        <p:spPr>
          <a:xfrm>
            <a:off x="0" y="2643188"/>
            <a:ext cx="5121275" cy="3430587"/>
          </a:xfrm>
          <a:prstGeom prst="rect">
            <a:avLst/>
          </a:prstGeom>
          <a:noFill/>
          <a:ln w="9525">
            <a:noFill/>
          </a:ln>
        </p:spPr>
      </p:pic>
      <p:pic>
        <p:nvPicPr>
          <p:cNvPr id="129028" name="Picture 6" descr="K:\E1207\teaching图片资料1209\5内动力地质作用及地质构造\裂隙fractures\Fractures cutting a bedding plane.jpg"/>
          <p:cNvPicPr>
            <a:picLocks noChangeAspect="1"/>
          </p:cNvPicPr>
          <p:nvPr/>
        </p:nvPicPr>
        <p:blipFill>
          <a:blip r:embed="rId2"/>
          <a:srcRect/>
          <a:stretch>
            <a:fillRect/>
          </a:stretch>
        </p:blipFill>
        <p:spPr>
          <a:xfrm>
            <a:off x="5157788" y="2643188"/>
            <a:ext cx="3962400" cy="34417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Text Box 2"/>
          <p:cNvSpPr txBox="1"/>
          <p:nvPr/>
        </p:nvSpPr>
        <p:spPr>
          <a:xfrm>
            <a:off x="514350" y="398463"/>
            <a:ext cx="8174038" cy="1419860"/>
          </a:xfrm>
          <a:prstGeom prst="rect">
            <a:avLst/>
          </a:prstGeom>
          <a:noFill/>
          <a:ln w="9525">
            <a:noFill/>
          </a:ln>
        </p:spPr>
        <p:txBody>
          <a:bodyPr>
            <a:spAutoFit/>
          </a:bodyPr>
          <a:p>
            <a:pPr eaLnBrk="1" hangingPunct="1">
              <a:spcBef>
                <a:spcPct val="30000"/>
              </a:spcBef>
            </a:pPr>
            <a:r>
              <a:rPr lang="zh-CN" altLang="en-US" dirty="0">
                <a:solidFill>
                  <a:srgbClr val="000099"/>
                </a:solidFill>
                <a:latin typeface="黑体" panose="02010609060101010101" pitchFamily="49" charset="-122"/>
                <a:ea typeface="黑体" panose="02010609060101010101" pitchFamily="49" charset="-122"/>
                <a:sym typeface="宋体" panose="02010600030101010101" pitchFamily="2" charset="-122"/>
              </a:rPr>
              <a:t>深成侵入岩：</a:t>
            </a:r>
            <a:r>
              <a:rPr lang="en-US" altLang="zh-CN" b="0" dirty="0">
                <a:solidFill>
                  <a:srgbClr val="000099"/>
                </a:solidFill>
                <a:latin typeface="黑体" panose="02010609060101010101" pitchFamily="49" charset="-122"/>
                <a:ea typeface="黑体" panose="02010609060101010101" pitchFamily="49" charset="-122"/>
                <a:sym typeface="宋体" panose="02010600030101010101" pitchFamily="2" charset="-122"/>
              </a:rPr>
              <a:t>3-5km</a:t>
            </a:r>
            <a:r>
              <a:rPr lang="zh-CN" altLang="en-US" b="0" dirty="0">
                <a:solidFill>
                  <a:srgbClr val="000099"/>
                </a:solidFill>
                <a:latin typeface="黑体" panose="02010609060101010101" pitchFamily="49" charset="-122"/>
                <a:ea typeface="黑体" panose="02010609060101010101" pitchFamily="49" charset="-122"/>
                <a:sym typeface="宋体" panose="02010600030101010101" pitchFamily="2" charset="-122"/>
              </a:rPr>
              <a:t>以下</a:t>
            </a:r>
            <a:r>
              <a:rPr lang="zh-CN" altLang="en-US" b="0" dirty="0">
                <a:solidFill>
                  <a:srgbClr val="000099"/>
                </a:solidFill>
                <a:latin typeface="黑体" panose="02010609060101010101" pitchFamily="49" charset="-122"/>
                <a:ea typeface="黑体" panose="02010609060101010101" pitchFamily="49" charset="-122"/>
              </a:rPr>
              <a:t>，规模较大（数公里以上），块状</a:t>
            </a:r>
            <a:r>
              <a:rPr lang="zh-CN" altLang="en-US" b="0" dirty="0">
                <a:solidFill>
                  <a:srgbClr val="000099"/>
                </a:solidFill>
                <a:latin typeface="黑体" panose="02010609060101010101" pitchFamily="49" charset="-122"/>
                <a:ea typeface="黑体" panose="02010609060101010101" pitchFamily="49" charset="-122"/>
                <a:sym typeface="宋体" panose="02010600030101010101" pitchFamily="2" charset="-122"/>
              </a:rPr>
              <a:t>。</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Bef>
                <a:spcPct val="30000"/>
              </a:spcBef>
            </a:pPr>
            <a:r>
              <a:rPr lang="zh-CN" altLang="en-US" dirty="0">
                <a:solidFill>
                  <a:srgbClr val="000099"/>
                </a:solidFill>
                <a:latin typeface="黑体" panose="02010609060101010101" pitchFamily="49" charset="-122"/>
                <a:ea typeface="黑体" panose="02010609060101010101" pitchFamily="49" charset="-122"/>
                <a:sym typeface="宋体" panose="02010600030101010101" pitchFamily="2" charset="-122"/>
              </a:rPr>
              <a:t>浅成侵入岩：</a:t>
            </a:r>
            <a:r>
              <a:rPr lang="en-US" altLang="zh-CN" b="0" dirty="0">
                <a:solidFill>
                  <a:srgbClr val="000099"/>
                </a:solidFill>
                <a:latin typeface="黑体" panose="02010609060101010101" pitchFamily="49" charset="-122"/>
                <a:ea typeface="黑体" panose="02010609060101010101" pitchFamily="49" charset="-122"/>
                <a:sym typeface="宋体" panose="02010600030101010101" pitchFamily="2" charset="-122"/>
              </a:rPr>
              <a:t>3-5km</a:t>
            </a:r>
            <a:r>
              <a:rPr lang="zh-CN" altLang="en-US" b="0" dirty="0">
                <a:solidFill>
                  <a:srgbClr val="000099"/>
                </a:solidFill>
                <a:latin typeface="黑体" panose="02010609060101010101" pitchFamily="49" charset="-122"/>
                <a:ea typeface="黑体" panose="02010609060101010101" pitchFamily="49" charset="-122"/>
                <a:sym typeface="宋体" panose="02010600030101010101" pitchFamily="2" charset="-122"/>
              </a:rPr>
              <a:t>以上，</a:t>
            </a:r>
            <a:r>
              <a:rPr lang="zh-CN" altLang="en-US" b="0" dirty="0">
                <a:solidFill>
                  <a:srgbClr val="000099"/>
                </a:solidFill>
                <a:latin typeface="黑体" panose="02010609060101010101" pitchFamily="49" charset="-122"/>
                <a:ea typeface="黑体" panose="02010609060101010101" pitchFamily="49" charset="-122"/>
              </a:rPr>
              <a:t>规模较小，</a:t>
            </a:r>
            <a:r>
              <a:rPr lang="zh-CN" altLang="en-US" b="0" dirty="0">
                <a:solidFill>
                  <a:srgbClr val="000099"/>
                </a:solidFill>
                <a:latin typeface="黑体" panose="02010609060101010101" pitchFamily="49" charset="-122"/>
                <a:ea typeface="黑体" panose="02010609060101010101" pitchFamily="49" charset="-122"/>
                <a:sym typeface="宋体" panose="02010600030101010101" pitchFamily="2" charset="-122"/>
              </a:rPr>
              <a:t>带状</a:t>
            </a:r>
            <a:r>
              <a:rPr lang="zh-CN" altLang="en-US"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sym typeface="宋体" panose="02010600030101010101" pitchFamily="2" charset="-122"/>
              </a:rPr>
              <a:t>宽数</a:t>
            </a:r>
            <a:r>
              <a:rPr lang="zh-CN" altLang="en-US" b="0" dirty="0">
                <a:solidFill>
                  <a:srgbClr val="000099"/>
                </a:solidFill>
                <a:latin typeface="黑体" panose="02010609060101010101" pitchFamily="49" charset="-122"/>
                <a:ea typeface="黑体" panose="02010609060101010101" pitchFamily="49" charset="-122"/>
              </a:rPr>
              <a:t>米以下）。</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Bef>
                <a:spcPct val="30000"/>
              </a:spcBef>
            </a:pPr>
            <a:r>
              <a:rPr lang="zh-CN" altLang="en-US" b="0" dirty="0">
                <a:solidFill>
                  <a:srgbClr val="000099"/>
                </a:solidFill>
                <a:latin typeface="黑体" panose="02010609060101010101" pitchFamily="49" charset="-122"/>
                <a:ea typeface="黑体" panose="02010609060101010101" pitchFamily="49" charset="-122"/>
              </a:rPr>
              <a:t>喷出岩产状，与喷出方式有关：熔透式、裂隙式、中心式。</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48131" name="Picture 5" descr="F:\teaching图片资料\3 rocks岩石\rock igneous岩浆岩\岩浆岩的产状Ab.jpg"/>
          <p:cNvPicPr>
            <a:picLocks noChangeAspect="1"/>
          </p:cNvPicPr>
          <p:nvPr/>
        </p:nvPicPr>
        <p:blipFill>
          <a:blip r:embed="rId1"/>
          <a:srcRect/>
          <a:stretch>
            <a:fillRect/>
          </a:stretch>
        </p:blipFill>
        <p:spPr>
          <a:xfrm>
            <a:off x="0" y="2001838"/>
            <a:ext cx="9144000" cy="4724400"/>
          </a:xfrm>
          <a:prstGeom prst="rect">
            <a:avLst/>
          </a:prstGeom>
          <a:noFill/>
          <a:ln w="9525">
            <a:noFill/>
          </a:ln>
        </p:spPr>
      </p:pic>
      <p:grpSp>
        <p:nvGrpSpPr>
          <p:cNvPr id="3" name="组合 2"/>
          <p:cNvGrpSpPr/>
          <p:nvPr/>
        </p:nvGrpSpPr>
        <p:grpSpPr>
          <a:xfrm>
            <a:off x="3721100" y="5534025"/>
            <a:ext cx="4135438" cy="1001713"/>
            <a:chOff x="5859" y="8716"/>
            <a:chExt cx="6513" cy="1576"/>
          </a:xfrm>
        </p:grpSpPr>
        <p:sp>
          <p:nvSpPr>
            <p:cNvPr id="48142" name="文本框 1"/>
            <p:cNvSpPr txBox="1"/>
            <p:nvPr/>
          </p:nvSpPr>
          <p:spPr>
            <a:xfrm>
              <a:off x="5859" y="8716"/>
              <a:ext cx="1248" cy="720"/>
            </a:xfrm>
            <a:prstGeom prst="rect">
              <a:avLst/>
            </a:prstGeom>
            <a:noFill/>
            <a:ln w="9525">
              <a:noFill/>
            </a:ln>
          </p:spPr>
          <p:txBody>
            <a:bodyPr wrap="none">
              <a:spAutoFit/>
            </a:bodyPr>
            <a:p>
              <a:pPr eaLnBrk="1" hangingPunct="1">
                <a:spcBef>
                  <a:spcPct val="50000"/>
                </a:spcBef>
              </a:pPr>
              <a:r>
                <a:rPr lang="zh-CN" altLang="en-US" b="0" dirty="0">
                  <a:latin typeface="黑体" panose="02010609060101010101" pitchFamily="49" charset="-122"/>
                  <a:ea typeface="黑体" panose="02010609060101010101" pitchFamily="49" charset="-122"/>
                </a:rPr>
                <a:t>深成</a:t>
              </a:r>
              <a:endParaRPr lang="zh-CN" altLang="en-US" b="0" dirty="0">
                <a:latin typeface="黑体" panose="02010609060101010101" pitchFamily="49" charset="-122"/>
                <a:ea typeface="黑体" panose="02010609060101010101" pitchFamily="49" charset="-122"/>
              </a:endParaRPr>
            </a:p>
          </p:txBody>
        </p:sp>
        <p:sp>
          <p:nvSpPr>
            <p:cNvPr id="48143" name="文本框 2"/>
            <p:cNvSpPr txBox="1"/>
            <p:nvPr/>
          </p:nvSpPr>
          <p:spPr>
            <a:xfrm>
              <a:off x="11124" y="9572"/>
              <a:ext cx="1248" cy="720"/>
            </a:xfrm>
            <a:prstGeom prst="rect">
              <a:avLst/>
            </a:prstGeom>
            <a:noFill/>
            <a:ln w="9525">
              <a:noFill/>
            </a:ln>
          </p:spPr>
          <p:txBody>
            <a:bodyPr wrap="none">
              <a:spAutoFit/>
            </a:bodyPr>
            <a:p>
              <a:pPr eaLnBrk="1" hangingPunct="1">
                <a:spcBef>
                  <a:spcPct val="50000"/>
                </a:spcBef>
              </a:pPr>
              <a:r>
                <a:rPr lang="zh-CN" altLang="en-US" b="0" dirty="0">
                  <a:latin typeface="黑体" panose="02010609060101010101" pitchFamily="49" charset="-122"/>
                  <a:ea typeface="黑体" panose="02010609060101010101" pitchFamily="49" charset="-122"/>
                  <a:sym typeface="宋体" panose="02010600030101010101" pitchFamily="2" charset="-122"/>
                </a:rPr>
                <a:t>深成</a:t>
              </a:r>
              <a:endParaRPr lang="zh-CN" altLang="en-US" b="0" dirty="0">
                <a:latin typeface="黑体" panose="02010609060101010101" pitchFamily="49" charset="-122"/>
                <a:ea typeface="黑体" panose="02010609060101010101" pitchFamily="49" charset="-122"/>
                <a:sym typeface="宋体" panose="02010600030101010101" pitchFamily="2" charset="-122"/>
              </a:endParaRPr>
            </a:p>
          </p:txBody>
        </p:sp>
      </p:grpSp>
      <p:grpSp>
        <p:nvGrpSpPr>
          <p:cNvPr id="6" name="组合 5"/>
          <p:cNvGrpSpPr/>
          <p:nvPr/>
        </p:nvGrpSpPr>
        <p:grpSpPr>
          <a:xfrm>
            <a:off x="3392488" y="4479925"/>
            <a:ext cx="5357812" cy="1054100"/>
            <a:chOff x="5343" y="7055"/>
            <a:chExt cx="8436" cy="1661"/>
          </a:xfrm>
        </p:grpSpPr>
        <p:sp>
          <p:nvSpPr>
            <p:cNvPr id="48139" name="文本框 4"/>
            <p:cNvSpPr txBox="1"/>
            <p:nvPr/>
          </p:nvSpPr>
          <p:spPr>
            <a:xfrm>
              <a:off x="5343" y="7055"/>
              <a:ext cx="1248" cy="720"/>
            </a:xfrm>
            <a:prstGeom prst="rect">
              <a:avLst/>
            </a:prstGeom>
            <a:noFill/>
            <a:ln w="9525">
              <a:noFill/>
            </a:ln>
          </p:spPr>
          <p:txBody>
            <a:bodyPr wrap="none">
              <a:spAutoFit/>
            </a:bodyPr>
            <a:p>
              <a:pPr eaLnBrk="1" hangingPunct="1">
                <a:spcBef>
                  <a:spcPct val="50000"/>
                </a:spcBef>
              </a:pPr>
              <a:r>
                <a:rPr lang="zh-CN" altLang="en-US" b="0" dirty="0">
                  <a:latin typeface="黑体" panose="02010609060101010101" pitchFamily="49" charset="-122"/>
                  <a:ea typeface="黑体" panose="02010609060101010101" pitchFamily="49" charset="-122"/>
                  <a:sym typeface="宋体" panose="02010600030101010101" pitchFamily="2" charset="-122"/>
                </a:rPr>
                <a:t>浅成</a:t>
              </a:r>
              <a:endParaRPr lang="zh-CN" altLang="en-US" b="0" dirty="0">
                <a:latin typeface="黑体" panose="02010609060101010101" pitchFamily="49" charset="-122"/>
                <a:ea typeface="黑体" panose="02010609060101010101" pitchFamily="49" charset="-122"/>
                <a:sym typeface="宋体" panose="02010600030101010101" pitchFamily="2" charset="-122"/>
              </a:endParaRPr>
            </a:p>
          </p:txBody>
        </p:sp>
        <p:sp>
          <p:nvSpPr>
            <p:cNvPr id="48140" name="文本框 5"/>
            <p:cNvSpPr txBox="1"/>
            <p:nvPr/>
          </p:nvSpPr>
          <p:spPr>
            <a:xfrm>
              <a:off x="9051" y="7387"/>
              <a:ext cx="1248" cy="720"/>
            </a:xfrm>
            <a:prstGeom prst="rect">
              <a:avLst/>
            </a:prstGeom>
            <a:noFill/>
            <a:ln w="9525">
              <a:noFill/>
            </a:ln>
          </p:spPr>
          <p:txBody>
            <a:bodyPr wrap="none">
              <a:spAutoFit/>
            </a:bodyPr>
            <a:p>
              <a:pPr eaLnBrk="1" hangingPunct="1">
                <a:spcBef>
                  <a:spcPct val="50000"/>
                </a:spcBef>
              </a:pPr>
              <a:r>
                <a:rPr lang="zh-CN" altLang="en-US" b="0" dirty="0">
                  <a:latin typeface="黑体" panose="02010609060101010101" pitchFamily="49" charset="-122"/>
                  <a:ea typeface="黑体" panose="02010609060101010101" pitchFamily="49" charset="-122"/>
                  <a:sym typeface="宋体" panose="02010600030101010101" pitchFamily="2" charset="-122"/>
                </a:rPr>
                <a:t>浅成</a:t>
              </a:r>
              <a:endParaRPr lang="zh-CN" altLang="en-US" b="0" dirty="0">
                <a:latin typeface="黑体" panose="02010609060101010101" pitchFamily="49" charset="-122"/>
                <a:ea typeface="黑体" panose="02010609060101010101" pitchFamily="49" charset="-122"/>
                <a:sym typeface="宋体" panose="02010600030101010101" pitchFamily="2" charset="-122"/>
              </a:endParaRPr>
            </a:p>
          </p:txBody>
        </p:sp>
        <p:sp>
          <p:nvSpPr>
            <p:cNvPr id="48141" name="文本框 6"/>
            <p:cNvSpPr txBox="1"/>
            <p:nvPr/>
          </p:nvSpPr>
          <p:spPr>
            <a:xfrm>
              <a:off x="12531" y="7996"/>
              <a:ext cx="1248" cy="720"/>
            </a:xfrm>
            <a:prstGeom prst="rect">
              <a:avLst/>
            </a:prstGeom>
            <a:noFill/>
            <a:ln w="9525">
              <a:noFill/>
            </a:ln>
          </p:spPr>
          <p:txBody>
            <a:bodyPr wrap="none">
              <a:spAutoFit/>
            </a:bodyPr>
            <a:p>
              <a:pPr eaLnBrk="1" hangingPunct="1">
                <a:spcBef>
                  <a:spcPct val="50000"/>
                </a:spcBef>
              </a:pPr>
              <a:r>
                <a:rPr lang="zh-CN" altLang="en-US" b="0" dirty="0">
                  <a:latin typeface="黑体" panose="02010609060101010101" pitchFamily="49" charset="-122"/>
                  <a:ea typeface="黑体" panose="02010609060101010101" pitchFamily="49" charset="-122"/>
                  <a:sym typeface="宋体" panose="02010600030101010101" pitchFamily="2" charset="-122"/>
                </a:rPr>
                <a:t>浅成</a:t>
              </a:r>
              <a:endParaRPr lang="zh-CN" altLang="en-US" b="0" dirty="0">
                <a:latin typeface="黑体" panose="02010609060101010101" pitchFamily="49" charset="-122"/>
                <a:ea typeface="黑体" panose="02010609060101010101" pitchFamily="49" charset="-122"/>
                <a:sym typeface="宋体" panose="02010600030101010101" pitchFamily="2" charset="-122"/>
              </a:endParaRPr>
            </a:p>
          </p:txBody>
        </p:sp>
      </p:grpSp>
      <p:grpSp>
        <p:nvGrpSpPr>
          <p:cNvPr id="10" name="组合 9"/>
          <p:cNvGrpSpPr/>
          <p:nvPr/>
        </p:nvGrpSpPr>
        <p:grpSpPr>
          <a:xfrm>
            <a:off x="2447925" y="2668588"/>
            <a:ext cx="4397375" cy="1511300"/>
            <a:chOff x="3856" y="4202"/>
            <a:chExt cx="6924" cy="2381"/>
          </a:xfrm>
        </p:grpSpPr>
        <p:sp>
          <p:nvSpPr>
            <p:cNvPr id="48136" name="文本框 7"/>
            <p:cNvSpPr txBox="1"/>
            <p:nvPr/>
          </p:nvSpPr>
          <p:spPr>
            <a:xfrm>
              <a:off x="7545" y="5618"/>
              <a:ext cx="1248" cy="720"/>
            </a:xfrm>
            <a:prstGeom prst="rect">
              <a:avLst/>
            </a:prstGeom>
            <a:noFill/>
            <a:ln w="9525">
              <a:noFill/>
            </a:ln>
          </p:spPr>
          <p:txBody>
            <a:bodyPr wrap="none">
              <a:spAutoFit/>
            </a:bodyPr>
            <a:p>
              <a:pPr eaLnBrk="1" hangingPunct="1">
                <a:spcBef>
                  <a:spcPct val="50000"/>
                </a:spcBef>
              </a:pPr>
              <a:r>
                <a:rPr lang="zh-CN" altLang="en-US" b="0" dirty="0">
                  <a:latin typeface="黑体" panose="02010609060101010101" pitchFamily="49" charset="-122"/>
                  <a:ea typeface="黑体" panose="02010609060101010101" pitchFamily="49" charset="-122"/>
                  <a:sym typeface="宋体" panose="02010600030101010101" pitchFamily="2" charset="-122"/>
                </a:rPr>
                <a:t>喷出</a:t>
              </a:r>
              <a:endParaRPr lang="zh-CN" altLang="en-US" b="0" dirty="0">
                <a:latin typeface="黑体" panose="02010609060101010101" pitchFamily="49" charset="-122"/>
                <a:ea typeface="黑体" panose="02010609060101010101" pitchFamily="49" charset="-122"/>
                <a:sym typeface="宋体" panose="02010600030101010101" pitchFamily="2" charset="-122"/>
              </a:endParaRPr>
            </a:p>
          </p:txBody>
        </p:sp>
        <p:sp>
          <p:nvSpPr>
            <p:cNvPr id="48137" name="文本框 8"/>
            <p:cNvSpPr txBox="1"/>
            <p:nvPr/>
          </p:nvSpPr>
          <p:spPr>
            <a:xfrm>
              <a:off x="3856" y="5863"/>
              <a:ext cx="1248" cy="720"/>
            </a:xfrm>
            <a:prstGeom prst="rect">
              <a:avLst/>
            </a:prstGeom>
            <a:noFill/>
            <a:ln w="9525">
              <a:noFill/>
            </a:ln>
          </p:spPr>
          <p:txBody>
            <a:bodyPr wrap="none">
              <a:spAutoFit/>
            </a:bodyPr>
            <a:p>
              <a:pPr eaLnBrk="1" hangingPunct="1">
                <a:spcBef>
                  <a:spcPct val="50000"/>
                </a:spcBef>
              </a:pPr>
              <a:r>
                <a:rPr lang="zh-CN" altLang="en-US" b="0" dirty="0">
                  <a:latin typeface="黑体" panose="02010609060101010101" pitchFamily="49" charset="-122"/>
                  <a:ea typeface="黑体" panose="02010609060101010101" pitchFamily="49" charset="-122"/>
                  <a:sym typeface="宋体" panose="02010600030101010101" pitchFamily="2" charset="-122"/>
                </a:rPr>
                <a:t>喷出</a:t>
              </a:r>
              <a:endParaRPr lang="zh-CN" altLang="en-US" b="0" dirty="0">
                <a:latin typeface="黑体" panose="02010609060101010101" pitchFamily="49" charset="-122"/>
                <a:ea typeface="黑体" panose="02010609060101010101" pitchFamily="49" charset="-122"/>
                <a:sym typeface="宋体" panose="02010600030101010101" pitchFamily="2" charset="-122"/>
              </a:endParaRPr>
            </a:p>
          </p:txBody>
        </p:sp>
        <p:sp>
          <p:nvSpPr>
            <p:cNvPr id="48138" name="文本框 9"/>
            <p:cNvSpPr txBox="1"/>
            <p:nvPr/>
          </p:nvSpPr>
          <p:spPr>
            <a:xfrm>
              <a:off x="9532" y="4202"/>
              <a:ext cx="1248" cy="720"/>
            </a:xfrm>
            <a:prstGeom prst="rect">
              <a:avLst/>
            </a:prstGeom>
            <a:noFill/>
            <a:ln w="9525">
              <a:noFill/>
            </a:ln>
          </p:spPr>
          <p:txBody>
            <a:bodyPr wrap="none">
              <a:spAutoFit/>
            </a:bodyPr>
            <a:p>
              <a:pPr eaLnBrk="1" hangingPunct="1">
                <a:spcBef>
                  <a:spcPct val="50000"/>
                </a:spcBef>
              </a:pPr>
              <a:r>
                <a:rPr lang="zh-CN" altLang="en-US" b="0" dirty="0">
                  <a:latin typeface="黑体" panose="02010609060101010101" pitchFamily="49" charset="-122"/>
                  <a:ea typeface="黑体" panose="02010609060101010101" pitchFamily="49" charset="-122"/>
                  <a:sym typeface="宋体" panose="02010600030101010101" pitchFamily="2" charset="-122"/>
                </a:rPr>
                <a:t>喷出</a:t>
              </a:r>
              <a:endParaRPr lang="zh-CN" altLang="en-US" b="0" dirty="0">
                <a:latin typeface="黑体" panose="02010609060101010101" pitchFamily="49" charset="-122"/>
                <a:ea typeface="黑体" panose="02010609060101010101" pitchFamily="49" charset="-122"/>
                <a:sym typeface="宋体" panose="02010600030101010101" pitchFamily="2" charset="-122"/>
              </a:endParaRPr>
            </a:p>
          </p:txBody>
        </p:sp>
      </p:grpSp>
      <p:sp>
        <p:nvSpPr>
          <p:cNvPr id="18" name="任意多边形 17"/>
          <p:cNvSpPr/>
          <p:nvPr/>
        </p:nvSpPr>
        <p:spPr>
          <a:xfrm>
            <a:off x="2090738" y="5029200"/>
            <a:ext cx="6659562" cy="1482725"/>
          </a:xfrm>
          <a:custGeom>
            <a:avLst/>
            <a:gdLst/>
            <a:ahLst/>
            <a:cxnLst>
              <a:cxn ang="0">
                <a:pos x="0" y="384975"/>
              </a:cxn>
              <a:cxn ang="0">
                <a:pos x="1331785" y="10164"/>
              </a:cxn>
              <a:cxn ang="0">
                <a:pos x="2635627" y="510759"/>
              </a:cxn>
              <a:cxn ang="0">
                <a:pos x="3265002" y="511394"/>
              </a:cxn>
              <a:cxn ang="0">
                <a:pos x="4005518" y="882393"/>
              </a:cxn>
              <a:cxn ang="0">
                <a:pos x="4553601" y="1344871"/>
              </a:cxn>
              <a:cxn ang="0">
                <a:pos x="5158207" y="930674"/>
              </a:cxn>
              <a:cxn ang="0">
                <a:pos x="6223890" y="1221628"/>
              </a:cxn>
              <a:cxn ang="0">
                <a:pos x="6659562" y="1483360"/>
              </a:cxn>
            </a:cxnLst>
            <a:pathLst>
              <a:path w="10486" h="2334">
                <a:moveTo>
                  <a:pt x="0" y="606"/>
                </a:moveTo>
                <a:cubicBezTo>
                  <a:pt x="198" y="560"/>
                  <a:pt x="1362" y="-109"/>
                  <a:pt x="2097" y="16"/>
                </a:cubicBezTo>
                <a:cubicBezTo>
                  <a:pt x="2832" y="141"/>
                  <a:pt x="3308" y="529"/>
                  <a:pt x="4150" y="804"/>
                </a:cubicBezTo>
                <a:cubicBezTo>
                  <a:pt x="4657" y="936"/>
                  <a:pt x="4846" y="706"/>
                  <a:pt x="5141" y="805"/>
                </a:cubicBezTo>
                <a:cubicBezTo>
                  <a:pt x="5436" y="904"/>
                  <a:pt x="5969" y="1170"/>
                  <a:pt x="6307" y="1389"/>
                </a:cubicBezTo>
                <a:cubicBezTo>
                  <a:pt x="6774" y="1639"/>
                  <a:pt x="6807" y="2102"/>
                  <a:pt x="7170" y="2117"/>
                </a:cubicBezTo>
                <a:cubicBezTo>
                  <a:pt x="7533" y="2132"/>
                  <a:pt x="7536" y="1489"/>
                  <a:pt x="8122" y="1465"/>
                </a:cubicBezTo>
                <a:cubicBezTo>
                  <a:pt x="8708" y="1441"/>
                  <a:pt x="9327" y="1749"/>
                  <a:pt x="9800" y="1923"/>
                </a:cubicBezTo>
                <a:cubicBezTo>
                  <a:pt x="10273" y="2097"/>
                  <a:pt x="10382" y="2262"/>
                  <a:pt x="10486" y="2335"/>
                </a:cubicBezTo>
              </a:path>
            </a:pathLst>
          </a:custGeom>
          <a:noFill/>
          <a:ln w="50800" cap="flat" cmpd="sng">
            <a:solidFill>
              <a:srgbClr val="800000">
                <a:alpha val="100000"/>
              </a:srgbClr>
            </a:solidFill>
            <a:prstDash val="dash"/>
            <a:round/>
            <a:headEnd type="none" w="med" len="med"/>
            <a:tailEnd type="none" w="med" len="med"/>
          </a:ln>
        </p:spPr>
        <p:txBody>
          <a:bodyPr/>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2"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0050" name="Picture 2" descr="下马岭组页岩-剪切节理"/>
          <p:cNvPicPr>
            <a:picLocks noChangeAspect="1"/>
          </p:cNvPicPr>
          <p:nvPr/>
        </p:nvPicPr>
        <p:blipFill>
          <a:blip r:embed="rId1"/>
          <a:stretch>
            <a:fillRect/>
          </a:stretch>
        </p:blipFill>
        <p:spPr>
          <a:xfrm>
            <a:off x="34925" y="33338"/>
            <a:ext cx="9109075" cy="6824662"/>
          </a:xfrm>
          <a:prstGeom prst="rect">
            <a:avLst/>
          </a:prstGeom>
          <a:noFill/>
          <a:ln w="9525">
            <a:noFill/>
          </a:ln>
        </p:spPr>
      </p:pic>
      <p:sp>
        <p:nvSpPr>
          <p:cNvPr id="130051" name="Text Box 3"/>
          <p:cNvSpPr txBox="1"/>
          <p:nvPr/>
        </p:nvSpPr>
        <p:spPr>
          <a:xfrm>
            <a:off x="179388" y="260350"/>
            <a:ext cx="7129462" cy="523875"/>
          </a:xfrm>
          <a:prstGeom prst="rect">
            <a:avLst/>
          </a:prstGeom>
          <a:solidFill>
            <a:srgbClr val="CCFFFF">
              <a:alpha val="74901"/>
            </a:srgbClr>
          </a:solidFill>
          <a:ln w="9525">
            <a:noFill/>
          </a:ln>
        </p:spPr>
        <p:txBody>
          <a:bodyPr>
            <a:spAutoFit/>
          </a:bodyPr>
          <a:p>
            <a:pPr eaLnBrk="1" hangingPunct="1">
              <a:spcBef>
                <a:spcPct val="50000"/>
              </a:spcBef>
            </a:pPr>
            <a:r>
              <a:rPr lang="zh-CN" altLang="en-US" sz="2800" b="0" dirty="0">
                <a:solidFill>
                  <a:srgbClr val="000099"/>
                </a:solidFill>
                <a:latin typeface="黑体" panose="02010609060101010101" pitchFamily="49" charset="-122"/>
                <a:ea typeface="黑体" panose="02010609060101010101" pitchFamily="49" charset="-122"/>
              </a:rPr>
              <a:t>北京西山下马岭组页岩中的裂隙（剪切裂隙）</a:t>
            </a:r>
            <a:endParaRPr lang="zh-CN" altLang="en-US" sz="2800" b="0" dirty="0">
              <a:solidFill>
                <a:srgbClr val="000099"/>
              </a:solidFill>
              <a:latin typeface="黑体" panose="02010609060101010101" pitchFamily="49" charset="-122"/>
              <a:ea typeface="黑体" panose="02010609060101010101" pitchFamily="49" charset="-122"/>
            </a:endParaRPr>
          </a:p>
        </p:txBody>
      </p:sp>
      <p:sp>
        <p:nvSpPr>
          <p:cNvPr id="130052" name="AutoShape 4"/>
          <p:cNvSpPr/>
          <p:nvPr/>
        </p:nvSpPr>
        <p:spPr>
          <a:xfrm>
            <a:off x="1979613" y="2492375"/>
            <a:ext cx="1582737" cy="649288"/>
          </a:xfrm>
          <a:prstGeom prst="rightArrowCallout">
            <a:avLst>
              <a:gd name="adj1" fmla="val 25000"/>
              <a:gd name="adj2" fmla="val 25000"/>
              <a:gd name="adj3" fmla="val 46213"/>
              <a:gd name="adj4" fmla="val 62824"/>
            </a:avLst>
          </a:prstGeom>
          <a:solidFill>
            <a:srgbClr val="CCFFFF">
              <a:alpha val="61960"/>
            </a:srgbClr>
          </a:solidFill>
          <a:ln w="9525" cap="flat" cmpd="sng">
            <a:solidFill>
              <a:srgbClr val="00FFFF"/>
            </a:solidFill>
            <a:prstDash val="solid"/>
            <a:miter/>
            <a:headEnd type="none" w="med" len="med"/>
            <a:tailEnd type="none" w="med" len="med"/>
          </a:ln>
        </p:spPr>
        <p:txBody>
          <a:bodyPr wrap="none" anchor="ctr"/>
          <a:p>
            <a:pPr algn="ct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剪裂隙</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130053" name="AutoShape 5"/>
          <p:cNvSpPr/>
          <p:nvPr/>
        </p:nvSpPr>
        <p:spPr>
          <a:xfrm>
            <a:off x="611188" y="3500438"/>
            <a:ext cx="1584325" cy="649287"/>
          </a:xfrm>
          <a:prstGeom prst="rightArrowCallout">
            <a:avLst>
              <a:gd name="adj1" fmla="val 25000"/>
              <a:gd name="adj2" fmla="val 25000"/>
              <a:gd name="adj3" fmla="val 46237"/>
              <a:gd name="adj4" fmla="val 63782"/>
            </a:avLst>
          </a:prstGeom>
          <a:solidFill>
            <a:srgbClr val="CCFFFF">
              <a:alpha val="61960"/>
            </a:srgbClr>
          </a:solidFill>
          <a:ln w="9525" cap="flat" cmpd="sng">
            <a:solidFill>
              <a:srgbClr val="00FFFF"/>
            </a:solidFill>
            <a:prstDash val="solid"/>
            <a:miter/>
            <a:headEnd type="none" w="med" len="med"/>
            <a:tailEnd type="none" w="med" len="med"/>
          </a:ln>
        </p:spPr>
        <p:txBody>
          <a:bodyPr wrap="none" anchor="ctr"/>
          <a:p>
            <a:pPr algn="ct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剪裂隙</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130054" name="AutoShape 6"/>
          <p:cNvSpPr/>
          <p:nvPr/>
        </p:nvSpPr>
        <p:spPr>
          <a:xfrm>
            <a:off x="2339975" y="1700213"/>
            <a:ext cx="1655763" cy="647700"/>
          </a:xfrm>
          <a:prstGeom prst="rightArrowCallout">
            <a:avLst>
              <a:gd name="adj1" fmla="val 25000"/>
              <a:gd name="adj2" fmla="val 25000"/>
              <a:gd name="adj3" fmla="val 46227"/>
              <a:gd name="adj4" fmla="val 62287"/>
            </a:avLst>
          </a:prstGeom>
          <a:solidFill>
            <a:srgbClr val="CCFFFF">
              <a:alpha val="61176"/>
            </a:srgbClr>
          </a:solidFill>
          <a:ln w="9525" cap="flat" cmpd="sng">
            <a:solidFill>
              <a:srgbClr val="00FFFF"/>
            </a:solidFill>
            <a:prstDash val="solid"/>
            <a:miter/>
            <a:headEnd type="none" w="med" len="med"/>
            <a:tailEnd type="none" w="med" len="med"/>
          </a:ln>
        </p:spPr>
        <p:txBody>
          <a:bodyPr wrap="none" anchor="ctr"/>
          <a:p>
            <a:pPr algn="ct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剪裂隙</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89095" name="Picture 2" descr="F:\Teaching\5内动力地质作用及地质构造\Extension fractures in obsidian.jpg"/>
          <p:cNvPicPr>
            <a:picLocks noChangeAspect="1"/>
          </p:cNvPicPr>
          <p:nvPr/>
        </p:nvPicPr>
        <p:blipFill>
          <a:blip r:embed="rId2"/>
          <a:srcRect/>
          <a:stretch>
            <a:fillRect/>
          </a:stretch>
        </p:blipFill>
        <p:spPr>
          <a:xfrm>
            <a:off x="4424363" y="3429000"/>
            <a:ext cx="4684712" cy="3384550"/>
          </a:xfrm>
          <a:prstGeom prst="rect">
            <a:avLst/>
          </a:prstGeom>
          <a:noFill/>
          <a:ln w="25400" cap="flat" cmpd="sng">
            <a:solidFill>
              <a:srgbClr val="CC6600"/>
            </a:solidFill>
            <a:prstDash val="solid"/>
            <a:miter/>
            <a:headEnd type="none" w="med" len="med"/>
            <a:tailEnd type="none" w="med" len="med"/>
          </a:ln>
        </p:spPr>
      </p:pic>
      <p:sp>
        <p:nvSpPr>
          <p:cNvPr id="130056" name="TextBox 7"/>
          <p:cNvSpPr txBox="1"/>
          <p:nvPr/>
        </p:nvSpPr>
        <p:spPr>
          <a:xfrm>
            <a:off x="6011863" y="3573463"/>
            <a:ext cx="1152525" cy="461962"/>
          </a:xfrm>
          <a:prstGeom prst="rect">
            <a:avLst/>
          </a:prstGeom>
          <a:solidFill>
            <a:srgbClr val="CCFFFF">
              <a:alpha val="50195"/>
            </a:srgbClr>
          </a:solid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张裂隙</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89097" name="矩形 5"/>
          <p:cNvSpPr/>
          <p:nvPr/>
        </p:nvSpPr>
        <p:spPr>
          <a:xfrm>
            <a:off x="5219700" y="6475413"/>
            <a:ext cx="3798888" cy="338137"/>
          </a:xfrm>
          <a:prstGeom prst="rect">
            <a:avLst/>
          </a:prstGeom>
          <a:noFill/>
          <a:ln w="9525">
            <a:noFill/>
          </a:ln>
        </p:spPr>
        <p:txBody>
          <a:bodyPr>
            <a:spAutoFit/>
          </a:bodyPr>
          <a:p>
            <a:pPr eaLnBrk="1" hangingPunct="1">
              <a:spcBef>
                <a:spcPct val="50000"/>
              </a:spcBef>
            </a:pPr>
            <a:r>
              <a:rPr lang="zh-CN" altLang="en-US" sz="1600" b="0" dirty="0">
                <a:solidFill>
                  <a:srgbClr val="FFCC00"/>
                </a:solidFill>
                <a:latin typeface="Times New Roman" panose="02020603050405020304" pitchFamily="18" charset="0"/>
                <a:ea typeface="宋体" panose="02010600030101010101" pitchFamily="2" charset="-122"/>
              </a:rPr>
              <a:t>（资料来自</a:t>
            </a:r>
            <a:r>
              <a:rPr lang="en-US" altLang="zh-CN" sz="1600" b="0" dirty="0">
                <a:solidFill>
                  <a:srgbClr val="FFCC00"/>
                </a:solidFill>
                <a:latin typeface="Times New Roman" panose="02020603050405020304" pitchFamily="18" charset="0"/>
                <a:ea typeface="宋体" panose="02010600030101010101" pitchFamily="2" charset="-122"/>
              </a:rPr>
              <a:t>http://ingest.cartograph.com/</a:t>
            </a:r>
            <a:r>
              <a:rPr lang="zh-CN" altLang="en-US" sz="1600" b="0" dirty="0">
                <a:solidFill>
                  <a:srgbClr val="FFCC00"/>
                </a:solidFill>
                <a:latin typeface="Times New Roman" panose="02020603050405020304" pitchFamily="18" charset="0"/>
                <a:ea typeface="宋体" panose="02010600030101010101" pitchFamily="2" charset="-122"/>
              </a:rPr>
              <a:t>）</a:t>
            </a:r>
            <a:endParaRPr lang="zh-CN" altLang="en-US" sz="1600" b="0" dirty="0">
              <a:solidFill>
                <a:srgbClr val="FFCC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9095"/>
                                        </p:tgtEl>
                                        <p:attrNameLst>
                                          <p:attrName>style.visibility</p:attrName>
                                        </p:attrNameLst>
                                      </p:cBhvr>
                                      <p:to>
                                        <p:strVal val="visible"/>
                                      </p:to>
                                    </p:set>
                                    <p:animEffect transition="in" filter="wipe(up)">
                                      <p:cBhvr>
                                        <p:cTn id="7" dur="1000"/>
                                        <p:tgtEl>
                                          <p:spTgt spid="8909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9097"/>
                                        </p:tgtEl>
                                        <p:attrNameLst>
                                          <p:attrName>style.visibility</p:attrName>
                                        </p:attrNameLst>
                                      </p:cBhvr>
                                      <p:to>
                                        <p:strVal val="visible"/>
                                      </p:to>
                                    </p:set>
                                    <p:animEffect transition="in" filter="wipe(up)">
                                      <p:cBhvr>
                                        <p:cTn id="10" dur="1000"/>
                                        <p:tgtEl>
                                          <p:spTgt spid="89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2"/>
          <p:cNvSpPr/>
          <p:nvPr/>
        </p:nvSpPr>
        <p:spPr>
          <a:xfrm>
            <a:off x="377825" y="260350"/>
            <a:ext cx="7939088" cy="1016000"/>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a:t>
            </a:r>
            <a:r>
              <a:rPr lang="en-US" altLang="zh-CN" b="0" dirty="0">
                <a:solidFill>
                  <a:srgbClr val="000099"/>
                </a:solidFill>
                <a:latin typeface="黑体" panose="02010609060101010101" pitchFamily="49" charset="-122"/>
                <a:ea typeface="黑体" panose="02010609060101010101" pitchFamily="49" charset="-122"/>
              </a:rPr>
              <a:t>2</a:t>
            </a:r>
            <a:r>
              <a:rPr lang="zh-CN" altLang="en-US" b="0" dirty="0">
                <a:solidFill>
                  <a:srgbClr val="000099"/>
                </a:solidFill>
                <a:latin typeface="黑体" panose="02010609060101010101" pitchFamily="49" charset="-122"/>
                <a:ea typeface="黑体" panose="02010609060101010101" pitchFamily="49" charset="-122"/>
              </a:rPr>
              <a:t>）断层</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岩体破裂，破裂面两侧岩体发生显著位移错动，形成断层。</a:t>
            </a:r>
            <a:endParaRPr lang="en-US" altLang="x-none" b="0" dirty="0">
              <a:solidFill>
                <a:srgbClr val="000099"/>
              </a:solidFill>
              <a:latin typeface="黑体" panose="02010609060101010101" pitchFamily="49" charset="-122"/>
              <a:ea typeface="黑体" panose="02010609060101010101" pitchFamily="49" charset="-122"/>
            </a:endParaRPr>
          </a:p>
        </p:txBody>
      </p:sp>
      <p:sp>
        <p:nvSpPr>
          <p:cNvPr id="131075" name="Text Box 3"/>
          <p:cNvSpPr txBox="1"/>
          <p:nvPr/>
        </p:nvSpPr>
        <p:spPr>
          <a:xfrm>
            <a:off x="5334000" y="609600"/>
            <a:ext cx="184150" cy="641350"/>
          </a:xfrm>
          <a:prstGeom prst="rect">
            <a:avLst/>
          </a:prstGeom>
          <a:noFill/>
          <a:ln w="9525">
            <a:noFill/>
          </a:ln>
        </p:spPr>
        <p:txBody>
          <a:bodyPr wrap="none">
            <a:spAutoFit/>
          </a:bodyPr>
          <a:p>
            <a:pPr eaLnBrk="1" hangingPunct="1">
              <a:spcBef>
                <a:spcPct val="50000"/>
              </a:spcBef>
            </a:pPr>
            <a:endParaRPr lang="zh-CN" altLang="en-US" sz="3600" dirty="0">
              <a:latin typeface="Times New Roman" panose="02020603050405020304" pitchFamily="18" charset="0"/>
              <a:ea typeface="宋体" panose="02010600030101010101" pitchFamily="2" charset="-122"/>
            </a:endParaRPr>
          </a:p>
        </p:txBody>
      </p:sp>
      <p:pic>
        <p:nvPicPr>
          <p:cNvPr id="131076" name="Picture 2" descr="9-13c"/>
          <p:cNvPicPr>
            <a:picLocks noChangeAspect="1"/>
          </p:cNvPicPr>
          <p:nvPr/>
        </p:nvPicPr>
        <p:blipFill>
          <a:blip r:embed="rId1">
            <a:lum bright="-10001" contrast="10000"/>
          </a:blip>
          <a:srcRect/>
          <a:stretch>
            <a:fillRect/>
          </a:stretch>
        </p:blipFill>
        <p:spPr>
          <a:xfrm>
            <a:off x="539750" y="1365250"/>
            <a:ext cx="7667625" cy="5519738"/>
          </a:xfrm>
          <a:prstGeom prst="rect">
            <a:avLst/>
          </a:prstGeom>
          <a:noFill/>
          <a:ln w="9525" cap="flat" cmpd="sng">
            <a:solidFill>
              <a:srgbClr val="FFFF99"/>
            </a:solidFill>
            <a:prstDash val="dash"/>
            <a:miter/>
            <a:headEnd type="none" w="med" len="med"/>
            <a:tailEnd type="none" w="med" len="med"/>
          </a:ln>
        </p:spPr>
      </p:pic>
      <p:grpSp>
        <p:nvGrpSpPr>
          <p:cNvPr id="2" name="Group 5"/>
          <p:cNvGrpSpPr/>
          <p:nvPr/>
        </p:nvGrpSpPr>
        <p:grpSpPr>
          <a:xfrm>
            <a:off x="2339975" y="1630363"/>
            <a:ext cx="4892675" cy="4684712"/>
            <a:chOff x="0" y="0"/>
            <a:chExt cx="5397910" cy="5476567"/>
          </a:xfrm>
        </p:grpSpPr>
        <p:sp>
          <p:nvSpPr>
            <p:cNvPr id="131078" name="任意多边形 3"/>
            <p:cNvSpPr/>
            <p:nvPr/>
          </p:nvSpPr>
          <p:spPr>
            <a:xfrm>
              <a:off x="0" y="0"/>
              <a:ext cx="5397910" cy="5476567"/>
            </a:xfrm>
            <a:custGeom>
              <a:avLst/>
              <a:gdLst/>
              <a:ahLst/>
              <a:cxnLst>
                <a:cxn ang="0">
                  <a:pos x="5397910" y="0"/>
                </a:cxn>
                <a:cxn ang="0">
                  <a:pos x="4380271" y="1548580"/>
                </a:cxn>
                <a:cxn ang="0">
                  <a:pos x="3583858" y="2374490"/>
                </a:cxn>
                <a:cxn ang="0">
                  <a:pos x="2005781" y="3878826"/>
                </a:cxn>
                <a:cxn ang="0">
                  <a:pos x="648929" y="4999703"/>
                </a:cxn>
                <a:cxn ang="0">
                  <a:pos x="221226" y="5397909"/>
                </a:cxn>
                <a:cxn ang="0">
                  <a:pos x="0" y="5471651"/>
                </a:cxn>
              </a:cxnLst>
              <a:pathLst>
                <a:path w="5397910" h="5476567">
                  <a:moveTo>
                    <a:pt x="5397910" y="0"/>
                  </a:moveTo>
                  <a:cubicBezTo>
                    <a:pt x="5040261" y="576416"/>
                    <a:pt x="4682613" y="1152832"/>
                    <a:pt x="4380271" y="1548580"/>
                  </a:cubicBezTo>
                  <a:cubicBezTo>
                    <a:pt x="4077929" y="1944328"/>
                    <a:pt x="3979606" y="1986116"/>
                    <a:pt x="3583858" y="2374490"/>
                  </a:cubicBezTo>
                  <a:cubicBezTo>
                    <a:pt x="3188110" y="2762864"/>
                    <a:pt x="2494936" y="3441290"/>
                    <a:pt x="2005781" y="3878826"/>
                  </a:cubicBezTo>
                  <a:cubicBezTo>
                    <a:pt x="1516626" y="4316362"/>
                    <a:pt x="946355" y="4746523"/>
                    <a:pt x="648929" y="4999703"/>
                  </a:cubicBezTo>
                  <a:cubicBezTo>
                    <a:pt x="351503" y="5252883"/>
                    <a:pt x="329381" y="5319251"/>
                    <a:pt x="221226" y="5397909"/>
                  </a:cubicBezTo>
                  <a:cubicBezTo>
                    <a:pt x="113071" y="5476567"/>
                    <a:pt x="56535" y="5474109"/>
                    <a:pt x="0" y="5471651"/>
                  </a:cubicBezTo>
                </a:path>
              </a:pathLst>
            </a:custGeom>
            <a:noFill/>
            <a:ln w="38100" cap="flat" cmpd="sng">
              <a:solidFill>
                <a:srgbClr val="FFFF99">
                  <a:alpha val="100000"/>
                </a:srgbClr>
              </a:solidFill>
              <a:prstDash val="dash"/>
              <a:round/>
              <a:headEnd type="none" w="med" len="med"/>
              <a:tailEnd type="none" w="med" len="med"/>
            </a:ln>
          </p:spPr>
          <p:txBody>
            <a:bodyPr/>
            <a:p>
              <a:endParaRPr lang="zh-CN" altLang="en-US"/>
            </a:p>
          </p:txBody>
        </p:sp>
        <p:cxnSp>
          <p:nvCxnSpPr>
            <p:cNvPr id="131079" name="直接箭头连接符 5"/>
            <p:cNvCxnSpPr/>
            <p:nvPr/>
          </p:nvCxnSpPr>
          <p:spPr>
            <a:xfrm flipV="1">
              <a:off x="1849627" y="3806399"/>
              <a:ext cx="504056" cy="432048"/>
            </a:xfrm>
            <a:prstGeom prst="straightConnector1">
              <a:avLst/>
            </a:prstGeom>
            <a:ln w="38100" cap="flat" cmpd="sng">
              <a:solidFill>
                <a:srgbClr val="FFFF99"/>
              </a:solidFill>
              <a:prstDash val="solid"/>
              <a:headEnd type="none" w="med" len="med"/>
              <a:tailEnd type="arrow" w="med" len="med"/>
            </a:ln>
          </p:spPr>
        </p:cxnSp>
        <p:cxnSp>
          <p:nvCxnSpPr>
            <p:cNvPr id="131080" name="直接箭头连接符 6"/>
            <p:cNvCxnSpPr/>
            <p:nvPr/>
          </p:nvCxnSpPr>
          <p:spPr>
            <a:xfrm rot="-10800000" flipV="1">
              <a:off x="1345571" y="3590375"/>
              <a:ext cx="576064" cy="495672"/>
            </a:xfrm>
            <a:prstGeom prst="straightConnector1">
              <a:avLst/>
            </a:prstGeom>
            <a:ln w="38100" cap="flat" cmpd="sng">
              <a:solidFill>
                <a:srgbClr val="FFFF99"/>
              </a:solidFill>
              <a:prstDash val="solid"/>
              <a:headEnd type="none" w="med" len="med"/>
              <a:tailEnd type="arrow"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2098" name="Picture 2" descr="F:\Teaching\5内动力地质作用及地质构造\SplitMtnNormalFault.jpg"/>
          <p:cNvPicPr>
            <a:picLocks noChangeAspect="1"/>
          </p:cNvPicPr>
          <p:nvPr/>
        </p:nvPicPr>
        <p:blipFill>
          <a:blip r:embed="rId1"/>
          <a:stretch>
            <a:fillRect/>
          </a:stretch>
        </p:blipFill>
        <p:spPr>
          <a:xfrm>
            <a:off x="0" y="0"/>
            <a:ext cx="4284663" cy="6429375"/>
          </a:xfrm>
          <a:prstGeom prst="rect">
            <a:avLst/>
          </a:prstGeom>
          <a:noFill/>
          <a:ln w="9525">
            <a:noFill/>
          </a:ln>
        </p:spPr>
      </p:pic>
      <p:pic>
        <p:nvPicPr>
          <p:cNvPr id="132099" name="Picture 1" descr="F:\Teaching\5内动力地质作用及地质构造\normpic.jpg"/>
          <p:cNvPicPr>
            <a:picLocks noChangeAspect="1"/>
          </p:cNvPicPr>
          <p:nvPr/>
        </p:nvPicPr>
        <p:blipFill>
          <a:blip r:embed="rId2"/>
          <a:stretch>
            <a:fillRect/>
          </a:stretch>
        </p:blipFill>
        <p:spPr>
          <a:xfrm>
            <a:off x="4306888" y="0"/>
            <a:ext cx="4837112" cy="6453188"/>
          </a:xfrm>
          <a:prstGeom prst="rect">
            <a:avLst/>
          </a:prstGeom>
          <a:noFill/>
          <a:ln w="9525">
            <a:noFill/>
          </a:ln>
        </p:spPr>
      </p:pic>
      <p:sp>
        <p:nvSpPr>
          <p:cNvPr id="132100" name="TextBox 3"/>
          <p:cNvSpPr txBox="1"/>
          <p:nvPr/>
        </p:nvSpPr>
        <p:spPr>
          <a:xfrm>
            <a:off x="2339975" y="6423025"/>
            <a:ext cx="3960813" cy="457200"/>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断层普遍存在于地壳岩体中</a:t>
            </a:r>
            <a:endParaRPr lang="zh-CN" altLang="en-US" b="0" dirty="0">
              <a:solidFill>
                <a:srgbClr val="000099"/>
              </a:solidFill>
              <a:latin typeface="黑体" panose="02010609060101010101" pitchFamily="49" charset="-122"/>
              <a:ea typeface="黑体" panose="02010609060101010101" pitchFamily="49" charset="-122"/>
            </a:endParaRPr>
          </a:p>
        </p:txBody>
      </p:sp>
      <p:sp>
        <p:nvSpPr>
          <p:cNvPr id="91141" name="任意多边形 4"/>
          <p:cNvSpPr/>
          <p:nvPr/>
        </p:nvSpPr>
        <p:spPr>
          <a:xfrm>
            <a:off x="1047750" y="0"/>
            <a:ext cx="1519238" cy="4837113"/>
          </a:xfrm>
          <a:custGeom>
            <a:avLst/>
            <a:gdLst/>
            <a:ahLst/>
            <a:cxnLst>
              <a:cxn ang="0">
                <a:pos x="0" y="0"/>
              </a:cxn>
              <a:cxn ang="0">
                <a:pos x="176999" y="1002816"/>
              </a:cxn>
              <a:cxn ang="0">
                <a:pos x="486746" y="1961390"/>
              </a:cxn>
              <a:cxn ang="0">
                <a:pos x="644610" y="2492712"/>
              </a:cxn>
              <a:cxn ang="0">
                <a:pos x="796494" y="2757744"/>
              </a:cxn>
              <a:cxn ang="0">
                <a:pos x="1312740" y="4379947"/>
              </a:cxn>
              <a:cxn ang="0">
                <a:pos x="1519238" y="4837113"/>
              </a:cxn>
            </a:cxnLst>
            <a:pathLst>
              <a:path w="1519084" h="4837471">
                <a:moveTo>
                  <a:pt x="0" y="0"/>
                </a:moveTo>
                <a:cubicBezTo>
                  <a:pt x="47932" y="337984"/>
                  <a:pt x="95865" y="675968"/>
                  <a:pt x="176981" y="1002890"/>
                </a:cubicBezTo>
                <a:cubicBezTo>
                  <a:pt x="258097" y="1329812"/>
                  <a:pt x="408770" y="1713201"/>
                  <a:pt x="486697" y="1961535"/>
                </a:cubicBezTo>
                <a:cubicBezTo>
                  <a:pt x="564624" y="2209869"/>
                  <a:pt x="592926" y="2360160"/>
                  <a:pt x="644545" y="2492896"/>
                </a:cubicBezTo>
                <a:cubicBezTo>
                  <a:pt x="696164" y="2625632"/>
                  <a:pt x="685069" y="2443386"/>
                  <a:pt x="796413" y="2757948"/>
                </a:cubicBezTo>
                <a:cubicBezTo>
                  <a:pt x="907757" y="3072510"/>
                  <a:pt x="1192162" y="4033684"/>
                  <a:pt x="1312607" y="4380271"/>
                </a:cubicBezTo>
                <a:cubicBezTo>
                  <a:pt x="1433052" y="4726858"/>
                  <a:pt x="1484671" y="4731774"/>
                  <a:pt x="1519084" y="4837471"/>
                </a:cubicBezTo>
              </a:path>
            </a:pathLst>
          </a:custGeom>
          <a:noFill/>
          <a:ln w="38100" cap="flat" cmpd="sng">
            <a:solidFill>
              <a:srgbClr val="FFFF00">
                <a:alpha val="100000"/>
              </a:srgbClr>
            </a:solidFill>
            <a:prstDash val="dash"/>
            <a:round/>
            <a:headEnd type="none" w="med" len="med"/>
            <a:tailEnd type="none" w="med" len="med"/>
          </a:ln>
        </p:spPr>
        <p:txBody>
          <a:bodyPr/>
          <a:p>
            <a:endParaRPr lang="zh-CN" altLang="en-US"/>
          </a:p>
        </p:txBody>
      </p:sp>
      <p:sp>
        <p:nvSpPr>
          <p:cNvPr id="91142" name="任意多边形 5"/>
          <p:cNvSpPr/>
          <p:nvPr/>
        </p:nvSpPr>
        <p:spPr>
          <a:xfrm>
            <a:off x="4643438" y="1412875"/>
            <a:ext cx="3598862" cy="4040188"/>
          </a:xfrm>
          <a:custGeom>
            <a:avLst/>
            <a:gdLst/>
            <a:ahLst/>
            <a:cxnLst>
              <a:cxn ang="0">
                <a:pos x="0" y="0"/>
              </a:cxn>
              <a:cxn ang="0">
                <a:pos x="634225" y="398120"/>
              </a:cxn>
              <a:cxn ang="0">
                <a:pos x="884966" y="648789"/>
              </a:cxn>
              <a:cxn ang="0">
                <a:pos x="1061960" y="1150126"/>
              </a:cxn>
              <a:cxn ang="0">
                <a:pos x="1337016" y="1377800"/>
              </a:cxn>
              <a:cxn ang="0">
                <a:pos x="1548690" y="1607228"/>
              </a:cxn>
              <a:cxn ang="0">
                <a:pos x="2273187" y="2241710"/>
              </a:cxn>
              <a:cxn ang="0">
                <a:pos x="2417213" y="2385695"/>
              </a:cxn>
              <a:cxn ang="0">
                <a:pos x="2880525" y="2807707"/>
              </a:cxn>
              <a:cxn ang="0">
                <a:pos x="3598862" y="4040188"/>
              </a:cxn>
            </a:cxnLst>
            <a:pathLst>
              <a:path w="3598606" h="4041058">
                <a:moveTo>
                  <a:pt x="0" y="0"/>
                </a:moveTo>
                <a:cubicBezTo>
                  <a:pt x="243348" y="145025"/>
                  <a:pt x="486696" y="290051"/>
                  <a:pt x="634180" y="398206"/>
                </a:cubicBezTo>
                <a:cubicBezTo>
                  <a:pt x="781664" y="506361"/>
                  <a:pt x="813619" y="523568"/>
                  <a:pt x="884903" y="648929"/>
                </a:cubicBezTo>
                <a:cubicBezTo>
                  <a:pt x="956187" y="774290"/>
                  <a:pt x="986548" y="1028846"/>
                  <a:pt x="1061884" y="1150374"/>
                </a:cubicBezTo>
                <a:cubicBezTo>
                  <a:pt x="1137220" y="1271902"/>
                  <a:pt x="1255805" y="1301897"/>
                  <a:pt x="1336921" y="1378097"/>
                </a:cubicBezTo>
                <a:cubicBezTo>
                  <a:pt x="1418037" y="1454297"/>
                  <a:pt x="1392563" y="1463558"/>
                  <a:pt x="1548580" y="1607574"/>
                </a:cubicBezTo>
                <a:cubicBezTo>
                  <a:pt x="1704597" y="1751590"/>
                  <a:pt x="2143364" y="2111280"/>
                  <a:pt x="2273025" y="2242193"/>
                </a:cubicBezTo>
                <a:cubicBezTo>
                  <a:pt x="2417768" y="2371965"/>
                  <a:pt x="2352017" y="2261529"/>
                  <a:pt x="2417041" y="2386209"/>
                </a:cubicBezTo>
                <a:cubicBezTo>
                  <a:pt x="2556431" y="2489756"/>
                  <a:pt x="2683393" y="2532504"/>
                  <a:pt x="2880320" y="2808312"/>
                </a:cubicBezTo>
                <a:cubicBezTo>
                  <a:pt x="3077247" y="3084120"/>
                  <a:pt x="3478161" y="3824748"/>
                  <a:pt x="3598606" y="4041058"/>
                </a:cubicBezTo>
              </a:path>
            </a:pathLst>
          </a:custGeom>
          <a:noFill/>
          <a:ln w="38100" cap="flat" cmpd="sng">
            <a:solidFill>
              <a:srgbClr val="FFFF00">
                <a:alpha val="100000"/>
              </a:srgbClr>
            </a:solidFill>
            <a:prstDash val="dash"/>
            <a:round/>
            <a:headEnd type="none" w="med" len="med"/>
            <a:tailEnd type="none" w="med" len="med"/>
          </a:ln>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41"/>
                                        </p:tgtEl>
                                        <p:attrNameLst>
                                          <p:attrName>style.visibility</p:attrName>
                                        </p:attrNameLst>
                                      </p:cBhvr>
                                      <p:to>
                                        <p:strVal val="visible"/>
                                      </p:to>
                                    </p:set>
                                    <p:animEffect transition="in" filter="fade">
                                      <p:cBhvr>
                                        <p:cTn id="7" dur="1000"/>
                                        <p:tgtEl>
                                          <p:spTgt spid="91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142"/>
                                        </p:tgtEl>
                                        <p:attrNameLst>
                                          <p:attrName>style.visibility</p:attrName>
                                        </p:attrNameLst>
                                      </p:cBhvr>
                                      <p:to>
                                        <p:strVal val="visible"/>
                                      </p:to>
                                    </p:set>
                                    <p:animEffect transition="in" filter="fade">
                                      <p:cBhvr>
                                        <p:cTn id="12" dur="1000"/>
                                        <p:tgtEl>
                                          <p:spTgt spid="91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22" name="Picture 2" descr="San Andreas Fault in"/>
          <p:cNvPicPr>
            <a:picLocks noChangeAspect="1"/>
          </p:cNvPicPr>
          <p:nvPr/>
        </p:nvPicPr>
        <p:blipFill>
          <a:blip r:embed="rId1"/>
          <a:srcRect/>
          <a:stretch>
            <a:fillRect/>
          </a:stretch>
        </p:blipFill>
        <p:spPr>
          <a:xfrm>
            <a:off x="4438650" y="9525"/>
            <a:ext cx="4679950" cy="6254750"/>
          </a:xfrm>
          <a:prstGeom prst="rect">
            <a:avLst/>
          </a:prstGeom>
          <a:noFill/>
          <a:ln w="9525">
            <a:noFill/>
          </a:ln>
        </p:spPr>
      </p:pic>
      <p:pic>
        <p:nvPicPr>
          <p:cNvPr id="133123" name="Picture 3" descr="San Andreas Fault"/>
          <p:cNvPicPr>
            <a:picLocks noChangeAspect="1"/>
          </p:cNvPicPr>
          <p:nvPr/>
        </p:nvPicPr>
        <p:blipFill>
          <a:blip r:embed="rId2">
            <a:lum contrast="6000"/>
          </a:blip>
          <a:srcRect/>
          <a:stretch>
            <a:fillRect/>
          </a:stretch>
        </p:blipFill>
        <p:spPr>
          <a:xfrm>
            <a:off x="0" y="9525"/>
            <a:ext cx="4384675" cy="6237288"/>
          </a:xfrm>
          <a:prstGeom prst="rect">
            <a:avLst/>
          </a:prstGeom>
          <a:noFill/>
          <a:ln w="9525">
            <a:noFill/>
          </a:ln>
        </p:spPr>
      </p:pic>
      <p:pic>
        <p:nvPicPr>
          <p:cNvPr id="38916" name="Picture 2" descr="1"/>
          <p:cNvPicPr>
            <a:picLocks noGrp="1" noChangeAspect="1"/>
          </p:cNvPicPr>
          <p:nvPr/>
        </p:nvPicPr>
        <p:blipFill>
          <a:blip r:embed="rId3"/>
          <a:srcRect/>
          <a:stretch>
            <a:fillRect/>
          </a:stretch>
        </p:blipFill>
        <p:spPr>
          <a:xfrm>
            <a:off x="2546350" y="144463"/>
            <a:ext cx="3421063" cy="3238500"/>
          </a:xfrm>
          <a:prstGeom prst="rect">
            <a:avLst/>
          </a:prstGeom>
          <a:noFill/>
          <a:ln w="9525">
            <a:noFill/>
          </a:ln>
        </p:spPr>
      </p:pic>
      <p:sp>
        <p:nvSpPr>
          <p:cNvPr id="133125" name="Text Box 6"/>
          <p:cNvSpPr txBox="1"/>
          <p:nvPr/>
        </p:nvSpPr>
        <p:spPr>
          <a:xfrm>
            <a:off x="1871663" y="6308725"/>
            <a:ext cx="4995862" cy="457200"/>
          </a:xfrm>
          <a:prstGeom prst="rect">
            <a:avLst/>
          </a:prstGeom>
          <a:noFill/>
          <a:ln w="9525">
            <a:noFill/>
          </a:ln>
        </p:spPr>
        <p:txBody>
          <a:bodyPr>
            <a:spAutoFit/>
          </a:bodyPr>
          <a:p>
            <a:pPr algn="ctr" eaLnBrk="1" hangingPunct="1">
              <a:spcBef>
                <a:spcPct val="50000"/>
              </a:spcBef>
            </a:pPr>
            <a:r>
              <a:rPr lang="zh-CN" altLang="en-US" dirty="0">
                <a:solidFill>
                  <a:srgbClr val="000099"/>
                </a:solidFill>
                <a:latin typeface="黑体" panose="02010609060101010101" pitchFamily="49" charset="-122"/>
                <a:ea typeface="黑体" panose="02010609060101010101" pitchFamily="49" charset="-122"/>
              </a:rPr>
              <a:t>美国圣安德烈斯断层</a:t>
            </a:r>
            <a:endParaRPr lang="zh-CN" altLang="en-US" dirty="0">
              <a:solidFill>
                <a:srgbClr val="00009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fade">
                                      <p:cBhvr>
                                        <p:cTn id="7" dur="20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TextBox 1"/>
          <p:cNvSpPr txBox="1"/>
          <p:nvPr/>
        </p:nvSpPr>
        <p:spPr>
          <a:xfrm>
            <a:off x="468313" y="512763"/>
            <a:ext cx="8135937" cy="2124075"/>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断裂构造的作用：</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spcBef>
                <a:spcPct val="50000"/>
              </a:spcBef>
              <a:buFont typeface="Arial" panose="020B0604020202020204" pitchFamily="34" charset="0"/>
              <a:buChar char="•"/>
            </a:pPr>
            <a:r>
              <a:rPr lang="zh-CN" altLang="en-US" b="0" dirty="0">
                <a:solidFill>
                  <a:srgbClr val="000099"/>
                </a:solidFill>
                <a:latin typeface="黑体" panose="02010609060101010101" pitchFamily="49" charset="-122"/>
                <a:ea typeface="黑体" panose="02010609060101010101" pitchFamily="49" charset="-122"/>
              </a:rPr>
              <a:t> 破坏岩体的完整性；</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b="0" dirty="0">
                <a:solidFill>
                  <a:srgbClr val="000099"/>
                </a:solidFill>
                <a:latin typeface="黑体" panose="02010609060101010101" pitchFamily="49" charset="-122"/>
                <a:ea typeface="黑体" panose="02010609060101010101" pitchFamily="49" charset="-122"/>
              </a:rPr>
              <a:t> 促进地下水的活动；</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b="0" dirty="0">
                <a:solidFill>
                  <a:srgbClr val="000099"/>
                </a:solidFill>
                <a:latin typeface="黑体" panose="02010609060101010101" pitchFamily="49" charset="-122"/>
                <a:ea typeface="黑体" panose="02010609060101010101" pitchFamily="49" charset="-122"/>
              </a:rPr>
              <a:t> 促进风化作用，岩体易被侵蚀；</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b="0" dirty="0">
                <a:solidFill>
                  <a:srgbClr val="000099"/>
                </a:solidFill>
                <a:latin typeface="黑体" panose="02010609060101010101" pitchFamily="49" charset="-122"/>
                <a:ea typeface="黑体" panose="02010609060101010101" pitchFamily="49" charset="-122"/>
              </a:rPr>
              <a:t> 促进石灰岩的岩溶作用；</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5170" name="Picture 5" descr="变质岩"/>
          <p:cNvPicPr>
            <a:picLocks noChangeAspect="1"/>
          </p:cNvPicPr>
          <p:nvPr/>
        </p:nvPicPr>
        <p:blipFill>
          <a:blip r:embed="rId1"/>
          <a:stretch>
            <a:fillRect/>
          </a:stretch>
        </p:blipFill>
        <p:spPr>
          <a:xfrm>
            <a:off x="-458787" y="0"/>
            <a:ext cx="9602787" cy="6872288"/>
          </a:xfrm>
          <a:prstGeom prst="rect">
            <a:avLst/>
          </a:prstGeom>
          <a:noFill/>
          <a:ln w="9525">
            <a:noFill/>
          </a:ln>
        </p:spPr>
      </p:pic>
      <p:sp>
        <p:nvSpPr>
          <p:cNvPr id="101378" name="Text Box 2"/>
          <p:cNvSpPr txBox="1"/>
          <p:nvPr/>
        </p:nvSpPr>
        <p:spPr>
          <a:xfrm>
            <a:off x="107950" y="436880"/>
            <a:ext cx="8524240" cy="2592070"/>
          </a:xfrm>
          <a:prstGeom prst="rect">
            <a:avLst/>
          </a:prstGeom>
          <a:solidFill>
            <a:srgbClr val="CCECFF">
              <a:alpha val="65881"/>
            </a:srgbClr>
          </a:solidFill>
          <a:ln w="9525">
            <a:noFill/>
          </a:ln>
        </p:spPr>
        <p:txBody>
          <a:bodyPr wrap="square" anchor="t">
            <a:spAutoFit/>
          </a:bodyPr>
          <a:p>
            <a:pPr lvl="0" indent="0" algn="just">
              <a:spcAft>
                <a:spcPct val="50000"/>
              </a:spcAft>
            </a:pPr>
            <a:r>
              <a:rPr lang="zh-CN" altLang="en-US" sz="2800" dirty="0">
                <a:solidFill>
                  <a:srgbClr val="000099"/>
                </a:solidFill>
                <a:latin typeface="黑体" panose="02010609060101010101" pitchFamily="49" charset="-122"/>
                <a:ea typeface="黑体" panose="02010609060101010101" pitchFamily="49" charset="-122"/>
              </a:rPr>
              <a:t>第三节 变质作用和变质岩</a:t>
            </a:r>
            <a:endParaRPr lang="en-US" altLang="x-none" sz="2800" dirty="0">
              <a:solidFill>
                <a:srgbClr val="000099"/>
              </a:solidFill>
              <a:latin typeface="黑体" panose="02010609060101010101" pitchFamily="49" charset="-122"/>
              <a:ea typeface="黑体" panose="02010609060101010101" pitchFamily="49" charset="-122"/>
            </a:endParaRPr>
          </a:p>
          <a:p>
            <a:pPr lvl="0" indent="0" eaLnBrk="0" hangingPunct="0"/>
            <a:r>
              <a:rPr lang="zh-CN" altLang="en-US" dirty="0">
                <a:solidFill>
                  <a:srgbClr val="000099"/>
                </a:solidFill>
                <a:latin typeface="黑体" panose="02010609060101010101" pitchFamily="49" charset="-122"/>
                <a:ea typeface="黑体" panose="02010609060101010101" pitchFamily="49" charset="-122"/>
              </a:rPr>
              <a:t>一、变质作用</a:t>
            </a:r>
            <a:endParaRPr lang="zh-CN" altLang="en-US" dirty="0">
              <a:solidFill>
                <a:srgbClr val="000099"/>
              </a:solidFill>
              <a:latin typeface="黑体" panose="02010609060101010101" pitchFamily="49" charset="-122"/>
              <a:ea typeface="黑体" panose="02010609060101010101" pitchFamily="49" charset="-122"/>
            </a:endParaRPr>
          </a:p>
          <a:p>
            <a:pPr lvl="0" indent="0" eaLnBrk="0" hangingPunct="0">
              <a:spcAft>
                <a:spcPct val="20000"/>
              </a:spcAft>
            </a:pPr>
            <a:r>
              <a:rPr lang="zh-CN" altLang="en-US" b="0" dirty="0">
                <a:solidFill>
                  <a:srgbClr val="000099"/>
                </a:solidFill>
                <a:latin typeface="黑体" panose="02010609060101010101" pitchFamily="49" charset="-122"/>
                <a:ea typeface="黑体" panose="02010609060101010101" pitchFamily="49" charset="-122"/>
              </a:rPr>
              <a:t>在地壳内部，由于高温、高压、及外来化学活动性流体的影响，使已经形成的沉积岩或岩浆岩发生成分（化学成分和矿物成分）、结构（结晶颗粒大小）和构造（矿物颗粒的分布和排列）的变化，称为变质作用。形成一种新的岩石</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变质岩。</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05765" y="471805"/>
            <a:ext cx="8119745" cy="2327275"/>
          </a:xfrm>
          <a:prstGeom prst="rect">
            <a:avLst/>
          </a:prstGeom>
          <a:noFill/>
        </p:spPr>
        <p:txBody>
          <a:bodyPr wrap="square" rtlCol="0" anchor="t">
            <a:spAutoFit/>
          </a:bodyPr>
          <a:p>
            <a:pPr lvl="0" indent="0" eaLnBrk="0" hangingPunct="0">
              <a:lnSpc>
                <a:spcPct val="100000"/>
              </a:lnSpc>
              <a:spcBef>
                <a:spcPts val="35"/>
              </a:spcBef>
              <a:spcAft>
                <a:spcPts val="1200"/>
              </a:spcAft>
            </a:pPr>
            <a:r>
              <a:rPr lang="zh-CN" altLang="en-US" b="0" dirty="0">
                <a:solidFill>
                  <a:srgbClr val="000099"/>
                </a:solidFill>
                <a:latin typeface="黑体" panose="02010609060101010101" pitchFamily="49" charset="-122"/>
                <a:ea typeface="黑体" panose="02010609060101010101" pitchFamily="49" charset="-122"/>
                <a:sym typeface="+mn-ea"/>
              </a:rPr>
              <a:t>（</a:t>
            </a:r>
            <a:r>
              <a:rPr lang="en-US" altLang="zh-CN" b="0" dirty="0">
                <a:solidFill>
                  <a:srgbClr val="000099"/>
                </a:solidFill>
                <a:latin typeface="黑体" panose="02010609060101010101" pitchFamily="49" charset="-122"/>
                <a:ea typeface="黑体" panose="02010609060101010101" pitchFamily="49" charset="-122"/>
                <a:sym typeface="+mn-ea"/>
              </a:rPr>
              <a:t>1</a:t>
            </a:r>
            <a:r>
              <a:rPr lang="zh-CN" altLang="en-US" b="0" dirty="0">
                <a:solidFill>
                  <a:srgbClr val="000099"/>
                </a:solidFill>
                <a:latin typeface="黑体" panose="02010609060101010101" pitchFamily="49" charset="-122"/>
                <a:ea typeface="黑体" panose="02010609060101010101" pitchFamily="49" charset="-122"/>
                <a:sym typeface="+mn-ea"/>
              </a:rPr>
              <a:t>）高温-- 岩浆体周围，地热增温。</a:t>
            </a:r>
            <a:endParaRPr lang="zh-CN" altLang="en-US" b="0" dirty="0">
              <a:solidFill>
                <a:srgbClr val="000099"/>
              </a:solidFill>
              <a:latin typeface="黑体" panose="02010609060101010101" pitchFamily="49" charset="-122"/>
              <a:ea typeface="黑体" panose="02010609060101010101" pitchFamily="49" charset="-122"/>
            </a:endParaRPr>
          </a:p>
          <a:p>
            <a:pPr lvl="0" indent="0" eaLnBrk="0" hangingPunct="0">
              <a:lnSpc>
                <a:spcPct val="100000"/>
              </a:lnSpc>
              <a:spcBef>
                <a:spcPts val="35"/>
              </a:spcBef>
              <a:spcAft>
                <a:spcPts val="1200"/>
              </a:spcAft>
            </a:pPr>
            <a:r>
              <a:rPr lang="zh-CN" altLang="en-US" b="0" dirty="0">
                <a:solidFill>
                  <a:srgbClr val="000099"/>
                </a:solidFill>
                <a:latin typeface="黑体" panose="02010609060101010101" pitchFamily="49" charset="-122"/>
                <a:ea typeface="黑体" panose="02010609060101010101" pitchFamily="49" charset="-122"/>
                <a:sym typeface="+mn-ea"/>
              </a:rPr>
              <a:t>变质作用的温度范围可由150～200℃到700～900℃。</a:t>
            </a:r>
            <a:endParaRPr lang="zh-CN" altLang="en-US" b="0" dirty="0">
              <a:solidFill>
                <a:srgbClr val="000099"/>
              </a:solidFill>
              <a:latin typeface="黑体" panose="02010609060101010101" pitchFamily="49" charset="-122"/>
              <a:ea typeface="黑体" panose="02010609060101010101" pitchFamily="49" charset="-122"/>
              <a:sym typeface="+mn-ea"/>
            </a:endParaRPr>
          </a:p>
          <a:p>
            <a:pPr lvl="0" indent="0"/>
            <a:r>
              <a:rPr lang="en-US" altLang="zh-CN" b="0" dirty="0">
                <a:solidFill>
                  <a:srgbClr val="000099"/>
                </a:solidFill>
                <a:latin typeface="黑体" panose="02010609060101010101" pitchFamily="49" charset="-122"/>
                <a:ea typeface="黑体" panose="02010609060101010101" pitchFamily="49" charset="-122"/>
                <a:sym typeface="+mn-ea"/>
              </a:rPr>
              <a:t>1</a:t>
            </a:r>
            <a:r>
              <a:rPr lang="zh-CN" altLang="en-US" b="0" dirty="0">
                <a:solidFill>
                  <a:srgbClr val="000099"/>
                </a:solidFill>
                <a:latin typeface="黑体" panose="02010609060101010101" pitchFamily="49" charset="-122"/>
                <a:ea typeface="黑体" panose="02010609060101010101" pitchFamily="49" charset="-122"/>
                <a:sym typeface="+mn-ea"/>
              </a:rPr>
              <a:t>）矿物重结晶、颗粒长大。</a:t>
            </a:r>
            <a:endParaRPr lang="zh-CN" altLang="en-US" b="0" dirty="0">
              <a:solidFill>
                <a:srgbClr val="000099"/>
              </a:solidFill>
              <a:latin typeface="黑体" panose="02010609060101010101" pitchFamily="49" charset="-122"/>
              <a:ea typeface="黑体" panose="02010609060101010101" pitchFamily="49" charset="-122"/>
            </a:endParaRPr>
          </a:p>
          <a:p>
            <a:pPr lvl="0" indent="0">
              <a:lnSpc>
                <a:spcPct val="100000"/>
              </a:lnSpc>
              <a:spcBef>
                <a:spcPts val="600"/>
              </a:spcBef>
              <a:spcAft>
                <a:spcPts val="0"/>
              </a:spcAft>
            </a:pPr>
            <a:r>
              <a:rPr lang="zh-CN" altLang="en-US" b="0" dirty="0">
                <a:solidFill>
                  <a:srgbClr val="000099"/>
                </a:solidFill>
                <a:latin typeface="黑体" panose="02010609060101010101" pitchFamily="49" charset="-122"/>
                <a:ea typeface="黑体" panose="02010609060101010101" pitchFamily="49" charset="-122"/>
                <a:sym typeface="+mn-ea"/>
              </a:rPr>
              <a:t>如细粒的石灰岩</a:t>
            </a:r>
            <a:r>
              <a:rPr lang="en-US" altLang="zh-CN" b="0" dirty="0">
                <a:solidFill>
                  <a:srgbClr val="000099"/>
                </a:solidFill>
                <a:ea typeface="黑体" panose="02010609060101010101" pitchFamily="49" charset="-122"/>
                <a:sym typeface="+mn-ea"/>
              </a:rPr>
              <a:t>(</a:t>
            </a:r>
            <a:r>
              <a:rPr lang="en-US" altLang="zh-CN" b="0" dirty="0">
                <a:solidFill>
                  <a:srgbClr val="000099"/>
                </a:solidFill>
                <a:ea typeface="黑体" panose="02010609060101010101" pitchFamily="49" charset="-122"/>
                <a:sym typeface="Symbol" panose="05050102010706020507" pitchFamily="18" charset="2"/>
              </a:rPr>
              <a:t></a:t>
            </a:r>
            <a:r>
              <a:rPr lang="en-US" altLang="zh-CN" b="0" dirty="0">
                <a:solidFill>
                  <a:srgbClr val="000099"/>
                </a:solidFill>
                <a:ea typeface="黑体" panose="02010609060101010101" pitchFamily="49" charset="-122"/>
                <a:sym typeface="+mn-ea"/>
              </a:rPr>
              <a:t>0.1mm) </a:t>
            </a:r>
            <a:r>
              <a:rPr lang="zh-CN" altLang="en-US" b="0" dirty="0">
                <a:solidFill>
                  <a:srgbClr val="000099"/>
                </a:solidFill>
                <a:ea typeface="黑体" panose="02010609060101010101" pitchFamily="49" charset="-122"/>
                <a:sym typeface="+mn-ea"/>
              </a:rPr>
              <a:t>在热力烘烤作用下，</a:t>
            </a:r>
            <a:r>
              <a:rPr lang="zh-CN" altLang="en-US" b="0" dirty="0">
                <a:solidFill>
                  <a:srgbClr val="000099"/>
                </a:solidFill>
                <a:latin typeface="黑体" panose="02010609060101010101" pitchFamily="49" charset="-122"/>
                <a:ea typeface="黑体" panose="02010609060101010101" pitchFamily="49" charset="-122"/>
                <a:sym typeface="+mn-ea"/>
              </a:rPr>
              <a:t>重结晶后变成粗粒的大理岩</a:t>
            </a:r>
            <a:r>
              <a:rPr lang="en-US" altLang="zh-CN" b="0" dirty="0">
                <a:solidFill>
                  <a:srgbClr val="000099"/>
                </a:solidFill>
                <a:ea typeface="黑体" panose="02010609060101010101" pitchFamily="49" charset="-122"/>
                <a:sym typeface="+mn-ea"/>
              </a:rPr>
              <a:t>(&gt;1mm)</a:t>
            </a:r>
            <a:r>
              <a:rPr lang="zh-CN" altLang="en-US" b="0" dirty="0">
                <a:solidFill>
                  <a:srgbClr val="000099"/>
                </a:solidFill>
                <a:latin typeface="黑体" panose="02010609060101010101" pitchFamily="49" charset="-122"/>
                <a:ea typeface="黑体" panose="02010609060101010101" pitchFamily="49" charset="-122"/>
                <a:sym typeface="+mn-ea"/>
              </a:rPr>
              <a:t>；</a:t>
            </a:r>
            <a:r>
              <a:rPr lang="zh-CN" altLang="en-US" b="0" dirty="0">
                <a:solidFill>
                  <a:srgbClr val="000099"/>
                </a:solidFill>
                <a:ea typeface="黑体" panose="02010609060101010101" pitchFamily="49" charset="-122"/>
                <a:sym typeface="+mn-ea"/>
              </a:rPr>
              <a:t>方解石（</a:t>
            </a:r>
            <a:r>
              <a:rPr lang="en-US" altLang="zh-CN" b="0" dirty="0">
                <a:solidFill>
                  <a:srgbClr val="000099"/>
                </a:solidFill>
                <a:ea typeface="黑体" panose="02010609060101010101" pitchFamily="49" charset="-122"/>
                <a:sym typeface="+mn-ea"/>
              </a:rPr>
              <a:t>CaCO</a:t>
            </a:r>
            <a:r>
              <a:rPr lang="en-US" altLang="zh-CN" b="0" baseline="-30000" dirty="0">
                <a:solidFill>
                  <a:srgbClr val="000099"/>
                </a:solidFill>
                <a:ea typeface="黑体" panose="02010609060101010101" pitchFamily="49" charset="-122"/>
                <a:sym typeface="+mn-ea"/>
              </a:rPr>
              <a:t>3</a:t>
            </a:r>
            <a:r>
              <a:rPr lang="zh-CN" altLang="en-US" b="0" dirty="0">
                <a:solidFill>
                  <a:srgbClr val="000099"/>
                </a:solidFill>
                <a:ea typeface="黑体" panose="02010609060101010101" pitchFamily="49" charset="-122"/>
                <a:sym typeface="+mn-ea"/>
              </a:rPr>
              <a:t>）组成</a:t>
            </a:r>
            <a:r>
              <a:rPr lang="zh-CN" altLang="en-US" b="0" baseline="-30000" dirty="0">
                <a:solidFill>
                  <a:srgbClr val="000099"/>
                </a:solidFill>
                <a:ea typeface="黑体" panose="02010609060101010101" pitchFamily="49" charset="-122"/>
                <a:sym typeface="+mn-ea"/>
              </a:rPr>
              <a:t> </a:t>
            </a:r>
            <a:r>
              <a:rPr lang="zh-CN" altLang="en-US" b="0" dirty="0">
                <a:solidFill>
                  <a:srgbClr val="000099"/>
                </a:solidFill>
                <a:ea typeface="黑体" panose="02010609060101010101" pitchFamily="49" charset="-122"/>
                <a:sym typeface="+mn-ea"/>
              </a:rPr>
              <a:t>。</a:t>
            </a:r>
            <a:endParaRPr lang="zh-CN" altLang="en-US"/>
          </a:p>
        </p:txBody>
      </p:sp>
      <p:pic>
        <p:nvPicPr>
          <p:cNvPr id="3" name="Picture 10" descr="Blue-Grey marble(www"/>
          <p:cNvPicPr>
            <a:picLocks noChangeAspect="1"/>
          </p:cNvPicPr>
          <p:nvPr/>
        </p:nvPicPr>
        <p:blipFill>
          <a:blip r:embed="rId1"/>
          <a:stretch>
            <a:fillRect/>
          </a:stretch>
        </p:blipFill>
        <p:spPr>
          <a:xfrm>
            <a:off x="4140200" y="2997200"/>
            <a:ext cx="4951095" cy="3721100"/>
          </a:xfrm>
          <a:prstGeom prst="rect">
            <a:avLst/>
          </a:prstGeom>
          <a:noFill/>
          <a:ln w="9525">
            <a:noFill/>
          </a:ln>
        </p:spPr>
      </p:pic>
      <p:pic>
        <p:nvPicPr>
          <p:cNvPr id="4" name="Picture 6" descr="石灰岩2"/>
          <p:cNvPicPr>
            <a:picLocks noChangeAspect="1"/>
          </p:cNvPicPr>
          <p:nvPr/>
        </p:nvPicPr>
        <p:blipFill>
          <a:blip r:embed="rId2"/>
          <a:srcRect/>
          <a:stretch>
            <a:fillRect/>
          </a:stretch>
        </p:blipFill>
        <p:spPr>
          <a:xfrm>
            <a:off x="297180" y="2988945"/>
            <a:ext cx="3816350" cy="3729038"/>
          </a:xfrm>
          <a:prstGeom prst="rect">
            <a:avLst/>
          </a:prstGeom>
          <a:noFill/>
          <a:ln w="9525">
            <a:noFill/>
          </a:ln>
        </p:spPr>
      </p:pic>
      <p:sp>
        <p:nvSpPr>
          <p:cNvPr id="5" name="Text Box 7"/>
          <p:cNvSpPr txBox="1"/>
          <p:nvPr/>
        </p:nvSpPr>
        <p:spPr>
          <a:xfrm>
            <a:off x="499745" y="6169660"/>
            <a:ext cx="1002030" cy="398780"/>
          </a:xfrm>
          <a:prstGeom prst="rect">
            <a:avLst/>
          </a:prstGeom>
          <a:solidFill>
            <a:srgbClr val="CCFFFF">
              <a:alpha val="49000"/>
            </a:srgbClr>
          </a:solidFill>
          <a:ln w="9525">
            <a:noFill/>
          </a:ln>
        </p:spPr>
        <p:txBody>
          <a:bodyPr wrap="square">
            <a:spAutoFit/>
          </a:bodyPr>
          <a:p>
            <a:pPr algn="ctr" eaLnBrk="1" hangingPunct="1">
              <a:spcBef>
                <a:spcPct val="50000"/>
              </a:spcBef>
            </a:pPr>
            <a:r>
              <a:rPr lang="zh-CN" altLang="en-US" sz="2000" b="0" dirty="0">
                <a:solidFill>
                  <a:srgbClr val="0000CC"/>
                </a:solidFill>
                <a:latin typeface="黑体" panose="02010609060101010101" pitchFamily="49" charset="-122"/>
                <a:ea typeface="黑体" panose="02010609060101010101" pitchFamily="49" charset="-122"/>
              </a:rPr>
              <a:t>石灰岩</a:t>
            </a:r>
            <a:endParaRPr lang="zh-CN" altLang="en-US" sz="2000" b="0" dirty="0">
              <a:solidFill>
                <a:srgbClr val="0000CC"/>
              </a:solidFill>
              <a:latin typeface="黑体" panose="02010609060101010101" pitchFamily="49" charset="-122"/>
              <a:ea typeface="黑体" panose="02010609060101010101" pitchFamily="49" charset="-122"/>
            </a:endParaRPr>
          </a:p>
        </p:txBody>
      </p:sp>
      <p:sp>
        <p:nvSpPr>
          <p:cNvPr id="6" name="Text Box 8"/>
          <p:cNvSpPr txBox="1"/>
          <p:nvPr/>
        </p:nvSpPr>
        <p:spPr>
          <a:xfrm>
            <a:off x="4337685" y="6169660"/>
            <a:ext cx="1030605" cy="398780"/>
          </a:xfrm>
          <a:prstGeom prst="rect">
            <a:avLst/>
          </a:prstGeom>
          <a:solidFill>
            <a:srgbClr val="CCFFFF">
              <a:alpha val="50000"/>
            </a:srgbClr>
          </a:solidFill>
          <a:ln w="9525">
            <a:noFill/>
          </a:ln>
        </p:spPr>
        <p:txBody>
          <a:bodyPr wrap="square">
            <a:spAutoFit/>
          </a:bodyPr>
          <a:p>
            <a:pPr algn="ctr" eaLnBrk="1" hangingPunct="1">
              <a:spcBef>
                <a:spcPct val="50000"/>
              </a:spcBef>
            </a:pPr>
            <a:r>
              <a:rPr lang="zh-CN" altLang="en-US" sz="2000" b="0" dirty="0">
                <a:solidFill>
                  <a:srgbClr val="0000CC"/>
                </a:solidFill>
                <a:latin typeface="黑体" panose="02010609060101010101" pitchFamily="49" charset="-122"/>
                <a:ea typeface="黑体" panose="02010609060101010101" pitchFamily="49" charset="-122"/>
              </a:rPr>
              <a:t>大理岩</a:t>
            </a:r>
            <a:endParaRPr lang="zh-CN" altLang="en-US" sz="2000" b="0" dirty="0">
              <a:solidFill>
                <a:srgbClr val="0000CC"/>
              </a:solidFill>
              <a:latin typeface="黑体" panose="02010609060101010101" pitchFamily="49" charset="-122"/>
              <a:ea typeface="黑体" panose="02010609060101010101"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descr="Pointing out the big andalusite crystals in the Ardara metamorphic aureole"/>
          <p:cNvPicPr>
            <a:picLocks noChangeAspect="1"/>
          </p:cNvPicPr>
          <p:nvPr/>
        </p:nvPicPr>
        <p:blipFill>
          <a:blip r:embed="rId1"/>
          <a:srcRect/>
          <a:stretch>
            <a:fillRect/>
          </a:stretch>
        </p:blipFill>
        <p:spPr>
          <a:xfrm>
            <a:off x="4532313" y="2192338"/>
            <a:ext cx="4537075" cy="3073400"/>
          </a:xfrm>
          <a:prstGeom prst="rect">
            <a:avLst/>
          </a:prstGeom>
          <a:noFill/>
          <a:ln w="9525">
            <a:noFill/>
          </a:ln>
        </p:spPr>
      </p:pic>
      <p:pic>
        <p:nvPicPr>
          <p:cNvPr id="138243" name="Picture 5" descr="mudstone-b"/>
          <p:cNvPicPr>
            <a:picLocks noChangeAspect="1"/>
          </p:cNvPicPr>
          <p:nvPr/>
        </p:nvPicPr>
        <p:blipFill>
          <a:blip r:embed="rId2"/>
          <a:srcRect/>
          <a:stretch>
            <a:fillRect/>
          </a:stretch>
        </p:blipFill>
        <p:spPr>
          <a:xfrm>
            <a:off x="105093" y="2192338"/>
            <a:ext cx="4427537" cy="3059112"/>
          </a:xfrm>
          <a:prstGeom prst="rect">
            <a:avLst/>
          </a:prstGeom>
          <a:noFill/>
          <a:ln w="9525">
            <a:noFill/>
          </a:ln>
        </p:spPr>
      </p:pic>
      <p:sp>
        <p:nvSpPr>
          <p:cNvPr id="102401" name="Text Box 4"/>
          <p:cNvSpPr txBox="1"/>
          <p:nvPr/>
        </p:nvSpPr>
        <p:spPr>
          <a:xfrm>
            <a:off x="647383" y="755015"/>
            <a:ext cx="7848600" cy="1060450"/>
          </a:xfrm>
          <a:prstGeom prst="rect">
            <a:avLst/>
          </a:prstGeom>
          <a:noFill/>
          <a:ln w="9525">
            <a:noFill/>
          </a:ln>
        </p:spPr>
        <p:txBody>
          <a:bodyPr anchor="t">
            <a:spAutoFit/>
          </a:bodyPr>
          <a:lstStyle/>
          <a:p>
            <a:pPr lvl="0" indent="0">
              <a:lnSpc>
                <a:spcPct val="100000"/>
              </a:lnSpc>
              <a:spcBef>
                <a:spcPts val="0"/>
              </a:spcBef>
              <a:spcAft>
                <a:spcPts val="1200"/>
              </a:spcAft>
            </a:pPr>
            <a:r>
              <a:rPr lang="en-US" altLang="zh-CN" b="0" dirty="0">
                <a:solidFill>
                  <a:srgbClr val="000099"/>
                </a:solidFill>
                <a:latin typeface="黑体" panose="02010609060101010101" pitchFamily="49" charset="-122"/>
                <a:ea typeface="黑体" panose="02010609060101010101" pitchFamily="49" charset="-122"/>
              </a:rPr>
              <a:t>2</a:t>
            </a:r>
            <a:r>
              <a:rPr lang="zh-CN" altLang="en-US" b="0" dirty="0">
                <a:solidFill>
                  <a:srgbClr val="000099"/>
                </a:solidFill>
                <a:latin typeface="黑体" panose="02010609060101010101" pitchFamily="49" charset="-122"/>
                <a:ea typeface="黑体" panose="02010609060101010101" pitchFamily="49" charset="-122"/>
              </a:rPr>
              <a:t>）矿物重组合，形成新的矿物。</a:t>
            </a:r>
            <a:endParaRPr lang="zh-CN" altLang="en-US" b="0" dirty="0">
              <a:solidFill>
                <a:srgbClr val="000099"/>
              </a:solidFill>
              <a:latin typeface="黑体" panose="02010609060101010101" pitchFamily="49" charset="-122"/>
              <a:ea typeface="黑体" panose="02010609060101010101" pitchFamily="49" charset="-122"/>
            </a:endParaRPr>
          </a:p>
          <a:p>
            <a:pPr lvl="0" indent="0">
              <a:lnSpc>
                <a:spcPct val="100000"/>
              </a:lnSpc>
              <a:spcBef>
                <a:spcPts val="600"/>
              </a:spcBef>
              <a:spcAft>
                <a:spcPts val="0"/>
              </a:spcAft>
            </a:pPr>
            <a:r>
              <a:rPr lang="zh-CN" altLang="en-US" b="0" dirty="0">
                <a:solidFill>
                  <a:srgbClr val="000099"/>
                </a:solidFill>
                <a:latin typeface="黑体" panose="02010609060101010101" pitchFamily="49" charset="-122"/>
                <a:ea typeface="黑体" panose="02010609060101010101" pitchFamily="49" charset="-122"/>
              </a:rPr>
              <a:t>如泥质岩在岩浆热力作用下形成红柱石。</a:t>
            </a:r>
            <a:endParaRPr lang="zh-CN" altLang="en-US" dirty="0">
              <a:latin typeface="黑体" panose="02010609060101010101" pitchFamily="49" charset="-122"/>
              <a:ea typeface="黑体" panose="02010609060101010101" pitchFamily="49" charset="-122"/>
            </a:endParaRPr>
          </a:p>
        </p:txBody>
      </p:sp>
      <p:sp>
        <p:nvSpPr>
          <p:cNvPr id="104452" name="Text Box 6"/>
          <p:cNvSpPr txBox="1"/>
          <p:nvPr/>
        </p:nvSpPr>
        <p:spPr>
          <a:xfrm>
            <a:off x="269875" y="4761230"/>
            <a:ext cx="1020445" cy="398780"/>
          </a:xfrm>
          <a:prstGeom prst="rect">
            <a:avLst/>
          </a:prstGeom>
          <a:solidFill>
            <a:srgbClr val="CCFFFF">
              <a:alpha val="49000"/>
            </a:srgbClr>
          </a:solidFill>
          <a:ln w="9525">
            <a:noFill/>
          </a:ln>
        </p:spPr>
        <p:txBody>
          <a:bodyPr wrap="square" anchor="t">
            <a:spAutoFit/>
          </a:bodyPr>
          <a:lstStyle/>
          <a:p>
            <a:pPr lvl="0" indent="0" algn="ctr"/>
            <a:r>
              <a:rPr lang="zh-CN" altLang="en-US" sz="2000" b="0" dirty="0">
                <a:solidFill>
                  <a:srgbClr val="0000CC"/>
                </a:solidFill>
                <a:latin typeface="黑体" panose="02010609060101010101" pitchFamily="49" charset="-122"/>
                <a:ea typeface="黑体" panose="02010609060101010101" pitchFamily="49" charset="-122"/>
              </a:rPr>
              <a:t>泥质岩</a:t>
            </a:r>
            <a:endParaRPr lang="zh-CN" altLang="en-US" sz="2000" b="0" dirty="0">
              <a:solidFill>
                <a:srgbClr val="0000CC"/>
              </a:solidFill>
              <a:latin typeface="黑体" panose="02010609060101010101" pitchFamily="49" charset="-122"/>
              <a:ea typeface="黑体" panose="02010609060101010101" pitchFamily="49" charset="-122"/>
            </a:endParaRPr>
          </a:p>
        </p:txBody>
      </p:sp>
      <p:sp>
        <p:nvSpPr>
          <p:cNvPr id="2" name="文本框 1"/>
          <p:cNvSpPr txBox="1"/>
          <p:nvPr/>
        </p:nvSpPr>
        <p:spPr>
          <a:xfrm>
            <a:off x="2381250" y="2342515"/>
            <a:ext cx="5200015" cy="860425"/>
          </a:xfrm>
          <a:prstGeom prst="rect">
            <a:avLst/>
          </a:prstGeom>
          <a:noFill/>
        </p:spPr>
        <p:txBody>
          <a:bodyPr wrap="square" rtlCol="0" anchor="t">
            <a:spAutoFit/>
          </a:bodyPr>
          <a:p>
            <a:pPr lvl="0" indent="0" algn="just"/>
            <a:r>
              <a:rPr lang="en-US" altLang="zh-CN" sz="2000" b="0" dirty="0">
                <a:solidFill>
                  <a:srgbClr val="0000CC"/>
                </a:solidFill>
                <a:ea typeface="黑体" panose="02010609060101010101" pitchFamily="49" charset="-122"/>
                <a:sym typeface="+mn-ea"/>
              </a:rPr>
              <a:t>Al</a:t>
            </a:r>
            <a:r>
              <a:rPr lang="en-US" altLang="zh-CN" sz="2000" b="0" baseline="-30000" dirty="0">
                <a:solidFill>
                  <a:srgbClr val="0000CC"/>
                </a:solidFill>
                <a:ea typeface="黑体" panose="02010609060101010101" pitchFamily="49" charset="-122"/>
                <a:sym typeface="+mn-ea"/>
              </a:rPr>
              <a:t>4</a:t>
            </a:r>
            <a:r>
              <a:rPr lang="en-US" altLang="zh-CN" sz="2000" b="0" dirty="0">
                <a:solidFill>
                  <a:srgbClr val="0000CC"/>
                </a:solidFill>
                <a:ea typeface="黑体" panose="02010609060101010101" pitchFamily="49" charset="-122"/>
                <a:sym typeface="+mn-ea"/>
              </a:rPr>
              <a:t>(SiO</a:t>
            </a:r>
            <a:r>
              <a:rPr lang="en-US" altLang="zh-CN" sz="2000" b="0" baseline="-30000" dirty="0">
                <a:solidFill>
                  <a:srgbClr val="0000CC"/>
                </a:solidFill>
                <a:ea typeface="黑体" panose="02010609060101010101" pitchFamily="49" charset="-122"/>
                <a:sym typeface="+mn-ea"/>
              </a:rPr>
              <a:t>10</a:t>
            </a:r>
            <a:r>
              <a:rPr lang="en-US" altLang="zh-CN" sz="2000" b="0" dirty="0">
                <a:solidFill>
                  <a:srgbClr val="0000CC"/>
                </a:solidFill>
                <a:ea typeface="黑体" panose="02010609060101010101" pitchFamily="49" charset="-122"/>
                <a:sym typeface="+mn-ea"/>
              </a:rPr>
              <a:t>)(OH)</a:t>
            </a:r>
            <a:r>
              <a:rPr lang="en-US" altLang="zh-CN" sz="2000" b="0" baseline="-30000" dirty="0">
                <a:solidFill>
                  <a:srgbClr val="0000CC"/>
                </a:solidFill>
                <a:ea typeface="黑体" panose="02010609060101010101" pitchFamily="49" charset="-122"/>
                <a:sym typeface="+mn-ea"/>
              </a:rPr>
              <a:t>8</a:t>
            </a:r>
            <a:r>
              <a:rPr lang="en-US" altLang="zh-CN" sz="2000" b="0" dirty="0">
                <a:solidFill>
                  <a:srgbClr val="0000CC"/>
                </a:solidFill>
                <a:ea typeface="黑体" panose="02010609060101010101" pitchFamily="49" charset="-122"/>
                <a:sym typeface="+mn-ea"/>
              </a:rPr>
              <a:t> → 2Al(SiO</a:t>
            </a:r>
            <a:r>
              <a:rPr lang="en-US" altLang="zh-CN" sz="2000" b="0" baseline="-30000" dirty="0">
                <a:solidFill>
                  <a:srgbClr val="0000CC"/>
                </a:solidFill>
                <a:ea typeface="黑体" panose="02010609060101010101" pitchFamily="49" charset="-122"/>
                <a:sym typeface="+mn-ea"/>
              </a:rPr>
              <a:t>4</a:t>
            </a:r>
            <a:r>
              <a:rPr lang="en-US" altLang="zh-CN" sz="2000" b="0" dirty="0">
                <a:solidFill>
                  <a:srgbClr val="0000CC"/>
                </a:solidFill>
                <a:ea typeface="黑体" panose="02010609060101010101" pitchFamily="49" charset="-122"/>
                <a:sym typeface="+mn-ea"/>
              </a:rPr>
              <a:t>)O+2SiO</a:t>
            </a:r>
            <a:r>
              <a:rPr lang="en-US" altLang="zh-CN" sz="2000" b="0" baseline="-30000" dirty="0">
                <a:solidFill>
                  <a:srgbClr val="0000CC"/>
                </a:solidFill>
                <a:ea typeface="黑体" panose="02010609060101010101" pitchFamily="49" charset="-122"/>
                <a:sym typeface="+mn-ea"/>
              </a:rPr>
              <a:t>2</a:t>
            </a:r>
            <a:r>
              <a:rPr lang="en-US" altLang="zh-CN" sz="2000" b="0" dirty="0">
                <a:solidFill>
                  <a:srgbClr val="0000CC"/>
                </a:solidFill>
                <a:ea typeface="黑体" panose="02010609060101010101" pitchFamily="49" charset="-122"/>
                <a:sym typeface="+mn-ea"/>
              </a:rPr>
              <a:t>+4H</a:t>
            </a:r>
            <a:r>
              <a:rPr lang="en-US" altLang="zh-CN" sz="2000" b="0" baseline="-30000" dirty="0">
                <a:solidFill>
                  <a:srgbClr val="0000CC"/>
                </a:solidFill>
                <a:ea typeface="黑体" panose="02010609060101010101" pitchFamily="49" charset="-122"/>
                <a:sym typeface="+mn-ea"/>
              </a:rPr>
              <a:t>2</a:t>
            </a:r>
            <a:r>
              <a:rPr lang="en-US" altLang="zh-CN" sz="2000" b="0" dirty="0">
                <a:solidFill>
                  <a:srgbClr val="0000CC"/>
                </a:solidFill>
                <a:ea typeface="黑体" panose="02010609060101010101" pitchFamily="49" charset="-122"/>
                <a:sym typeface="+mn-ea"/>
              </a:rPr>
              <a:t>        </a:t>
            </a:r>
            <a:endParaRPr lang="en-US" altLang="zh-CN" sz="2000" b="0" dirty="0">
              <a:solidFill>
                <a:srgbClr val="0000CC"/>
              </a:solidFill>
              <a:latin typeface="Times New Roman" panose="02020603050405020304" pitchFamily="18" charset="0"/>
              <a:ea typeface="黑体" panose="02010609060101010101" pitchFamily="49" charset="-122"/>
            </a:endParaRPr>
          </a:p>
          <a:p>
            <a:pPr lvl="0" indent="0" algn="just"/>
            <a:r>
              <a:rPr lang="en-US" altLang="zh-CN" sz="2000" b="0" dirty="0">
                <a:solidFill>
                  <a:srgbClr val="0000CC"/>
                </a:solidFill>
                <a:ea typeface="黑体" panose="02010609060101010101" pitchFamily="49" charset="-122"/>
                <a:sym typeface="+mn-ea"/>
              </a:rPr>
              <a:t>      (</a:t>
            </a:r>
            <a:r>
              <a:rPr lang="zh-CN" altLang="en-US" sz="2000" b="0" dirty="0">
                <a:solidFill>
                  <a:srgbClr val="0000CC"/>
                </a:solidFill>
                <a:ea typeface="黑体" panose="02010609060101010101" pitchFamily="49" charset="-122"/>
                <a:sym typeface="+mn-ea"/>
              </a:rPr>
              <a:t>高岭石</a:t>
            </a:r>
            <a:r>
              <a:rPr lang="en-US" altLang="zh-CN" sz="2000" b="0" dirty="0">
                <a:solidFill>
                  <a:srgbClr val="0000CC"/>
                </a:solidFill>
                <a:ea typeface="黑体" panose="02010609060101010101" pitchFamily="49" charset="-122"/>
                <a:sym typeface="+mn-ea"/>
              </a:rPr>
              <a:t>)            (</a:t>
            </a:r>
            <a:r>
              <a:rPr lang="zh-CN" altLang="en-US" sz="2000" b="0" dirty="0">
                <a:solidFill>
                  <a:srgbClr val="0000CC"/>
                </a:solidFill>
                <a:ea typeface="黑体" panose="02010609060101010101" pitchFamily="49" charset="-122"/>
                <a:sym typeface="+mn-ea"/>
              </a:rPr>
              <a:t>红柱石</a:t>
            </a:r>
            <a:r>
              <a:rPr lang="en-US" altLang="zh-CN" sz="2000" b="0" dirty="0">
                <a:solidFill>
                  <a:srgbClr val="0000CC"/>
                </a:solidFill>
                <a:ea typeface="黑体" panose="02010609060101010101" pitchFamily="49" charset="-122"/>
                <a:sym typeface="+mn-ea"/>
              </a:rPr>
              <a:t>)     (</a:t>
            </a:r>
            <a:r>
              <a:rPr lang="zh-CN" altLang="en-US" sz="2000" b="0" dirty="0">
                <a:solidFill>
                  <a:srgbClr val="0000CC"/>
                </a:solidFill>
                <a:ea typeface="黑体" panose="02010609060101010101" pitchFamily="49" charset="-122"/>
                <a:sym typeface="+mn-ea"/>
              </a:rPr>
              <a:t>石英</a:t>
            </a:r>
            <a:r>
              <a:rPr lang="en-US" altLang="zh-CN" sz="2000" b="0" dirty="0">
                <a:solidFill>
                  <a:srgbClr val="0000CC"/>
                </a:solidFill>
                <a:ea typeface="黑体" panose="02010609060101010101" pitchFamily="49" charset="-122"/>
                <a:sym typeface="+mn-ea"/>
              </a:rPr>
              <a:t>)</a:t>
            </a:r>
            <a:endParaRPr lang="zh-CN" altLang="en-US" sz="2000"/>
          </a:p>
        </p:txBody>
      </p:sp>
      <p:sp>
        <p:nvSpPr>
          <p:cNvPr id="3" name="Text Box 6"/>
          <p:cNvSpPr txBox="1"/>
          <p:nvPr/>
        </p:nvSpPr>
        <p:spPr>
          <a:xfrm>
            <a:off x="4606925" y="4761230"/>
            <a:ext cx="1607820" cy="398780"/>
          </a:xfrm>
          <a:prstGeom prst="rect">
            <a:avLst/>
          </a:prstGeom>
          <a:solidFill>
            <a:srgbClr val="CCFFFF">
              <a:alpha val="49000"/>
            </a:srgbClr>
          </a:solidFill>
          <a:ln w="9525">
            <a:noFill/>
          </a:ln>
        </p:spPr>
        <p:txBody>
          <a:bodyPr wrap="square" anchor="t">
            <a:spAutoFit/>
          </a:bodyPr>
          <a:p>
            <a:pPr lvl="0" indent="0" algn="ctr"/>
            <a:r>
              <a:rPr lang="zh-CN" altLang="en-US" sz="2000" b="0" dirty="0">
                <a:solidFill>
                  <a:srgbClr val="0000CC"/>
                </a:solidFill>
                <a:latin typeface="黑体" panose="02010609060101010101" pitchFamily="49" charset="-122"/>
                <a:ea typeface="黑体" panose="02010609060101010101" pitchFamily="49" charset="-122"/>
              </a:rPr>
              <a:t>红柱石角岩</a:t>
            </a:r>
            <a:endParaRPr lang="zh-CN" altLang="en-US" sz="2000" b="0" dirty="0">
              <a:solidFill>
                <a:srgbClr val="0000CC"/>
              </a:solidFill>
              <a:latin typeface="黑体" panose="02010609060101010101" pitchFamily="49" charset="-122"/>
              <a:ea typeface="黑体" panose="02010609060101010101" pitchFamily="49"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4180" y="571500"/>
            <a:ext cx="8284845" cy="1353185"/>
          </a:xfrm>
          <a:prstGeom prst="rect">
            <a:avLst/>
          </a:prstGeom>
          <a:noFill/>
        </p:spPr>
        <p:txBody>
          <a:bodyPr wrap="square" rtlCol="0" anchor="t">
            <a:spAutoFit/>
          </a:bodyPr>
          <a:p>
            <a:pPr lvl="0" indent="0" eaLnBrk="0" hangingPunct="0">
              <a:lnSpc>
                <a:spcPct val="100000"/>
              </a:lnSpc>
              <a:spcBef>
                <a:spcPts val="35"/>
              </a:spcBef>
              <a:spcAft>
                <a:spcPts val="1200"/>
              </a:spcAft>
            </a:pPr>
            <a:r>
              <a:rPr lang="zh-CN" altLang="en-US" b="0" dirty="0">
                <a:solidFill>
                  <a:srgbClr val="000099"/>
                </a:solidFill>
                <a:latin typeface="黑体" panose="02010609060101010101" pitchFamily="49" charset="-122"/>
                <a:ea typeface="黑体" panose="02010609060101010101" pitchFamily="49" charset="-122"/>
                <a:sym typeface="+mn-ea"/>
              </a:rPr>
              <a:t>（</a:t>
            </a:r>
            <a:r>
              <a:rPr lang="en-US" altLang="zh-CN" b="0" dirty="0">
                <a:solidFill>
                  <a:srgbClr val="000099"/>
                </a:solidFill>
                <a:latin typeface="黑体" panose="02010609060101010101" pitchFamily="49" charset="-122"/>
                <a:ea typeface="黑体" panose="02010609060101010101" pitchFamily="49" charset="-122"/>
                <a:sym typeface="+mn-ea"/>
              </a:rPr>
              <a:t>2</a:t>
            </a:r>
            <a:r>
              <a:rPr lang="zh-CN" altLang="en-US" b="0" dirty="0">
                <a:solidFill>
                  <a:srgbClr val="000099"/>
                </a:solidFill>
                <a:latin typeface="黑体" panose="02010609060101010101" pitchFamily="49" charset="-122"/>
                <a:ea typeface="黑体" panose="02010609060101010101" pitchFamily="49" charset="-122"/>
                <a:sym typeface="+mn-ea"/>
              </a:rPr>
              <a:t>）高压-- 上覆岩体的压力，地壳运动的挤压。</a:t>
            </a:r>
            <a:endParaRPr lang="zh-CN" altLang="en-US" b="0" dirty="0">
              <a:solidFill>
                <a:srgbClr val="000099"/>
              </a:solidFill>
              <a:latin typeface="黑体" panose="02010609060101010101" pitchFamily="49" charset="-122"/>
              <a:ea typeface="黑体" panose="02010609060101010101" pitchFamily="49" charset="-122"/>
            </a:endParaRPr>
          </a:p>
          <a:p>
            <a:pPr lvl="0" indent="0"/>
            <a:r>
              <a:rPr lang="en-US" altLang="zh-CN" b="0" dirty="0">
                <a:solidFill>
                  <a:srgbClr val="000099"/>
                </a:solidFill>
                <a:latin typeface="黑体" panose="02010609060101010101" pitchFamily="49" charset="-122"/>
                <a:ea typeface="黑体" panose="02010609060101010101" pitchFamily="49" charset="-122"/>
                <a:sym typeface="+mn-ea"/>
              </a:rPr>
              <a:t>1</a:t>
            </a:r>
            <a:r>
              <a:rPr lang="zh-CN" altLang="en-US" b="0" dirty="0">
                <a:solidFill>
                  <a:srgbClr val="000099"/>
                </a:solidFill>
                <a:latin typeface="黑体" panose="02010609060101010101" pitchFamily="49" charset="-122"/>
                <a:ea typeface="黑体" panose="02010609060101010101" pitchFamily="49" charset="-122"/>
                <a:sym typeface="+mn-ea"/>
              </a:rPr>
              <a:t>）在定向压力作用下，使片状、柱状矿物定向排列，形成各种定向构造的岩石，如各种片岩和片麻岩等；</a:t>
            </a:r>
            <a:endParaRPr lang="zh-CN" altLang="en-US"/>
          </a:p>
        </p:txBody>
      </p:sp>
      <p:pic>
        <p:nvPicPr>
          <p:cNvPr id="4" name="图片 3" descr="岩浆岩-花岗岩grante2 (2)"/>
          <p:cNvPicPr>
            <a:picLocks noChangeAspect="1"/>
          </p:cNvPicPr>
          <p:nvPr/>
        </p:nvPicPr>
        <p:blipFill>
          <a:blip r:embed="rId1"/>
          <a:stretch>
            <a:fillRect/>
          </a:stretch>
        </p:blipFill>
        <p:spPr>
          <a:xfrm>
            <a:off x="360680" y="2237740"/>
            <a:ext cx="3925570" cy="3475990"/>
          </a:xfrm>
          <a:prstGeom prst="rect">
            <a:avLst/>
          </a:prstGeom>
        </p:spPr>
      </p:pic>
      <p:sp>
        <p:nvSpPr>
          <p:cNvPr id="105476" name="Text Box 5"/>
          <p:cNvSpPr txBox="1"/>
          <p:nvPr/>
        </p:nvSpPr>
        <p:spPr>
          <a:xfrm>
            <a:off x="3059430" y="5233353"/>
            <a:ext cx="1152525" cy="398780"/>
          </a:xfrm>
          <a:prstGeom prst="rect">
            <a:avLst/>
          </a:prstGeom>
          <a:noFill/>
          <a:ln w="9525">
            <a:noFill/>
          </a:ln>
        </p:spPr>
        <p:txBody>
          <a:bodyPr anchor="t">
            <a:spAutoFit/>
          </a:bodyPr>
          <a:p>
            <a:pPr lvl="0" indent="0" algn="ctr"/>
            <a:r>
              <a:rPr lang="zh-CN" altLang="en-US" sz="2000" b="0" dirty="0">
                <a:solidFill>
                  <a:srgbClr val="0000CC"/>
                </a:solidFill>
                <a:latin typeface="黑体" panose="02010609060101010101" pitchFamily="49" charset="-122"/>
                <a:ea typeface="黑体" panose="02010609060101010101" pitchFamily="49" charset="-122"/>
              </a:rPr>
              <a:t>花岗岩</a:t>
            </a:r>
            <a:endParaRPr lang="zh-CN" altLang="en-US" sz="2000" b="0" dirty="0">
              <a:solidFill>
                <a:srgbClr val="0000CC"/>
              </a:solidFill>
              <a:latin typeface="黑体" panose="02010609060101010101" pitchFamily="49" charset="-122"/>
              <a:ea typeface="黑体" panose="02010609060101010101" pitchFamily="49" charset="-122"/>
            </a:endParaRPr>
          </a:p>
        </p:txBody>
      </p:sp>
      <p:pic>
        <p:nvPicPr>
          <p:cNvPr id="139268" name="Picture 4" descr="花岗片麻岩b"/>
          <p:cNvPicPr>
            <a:picLocks noChangeAspect="1"/>
          </p:cNvPicPr>
          <p:nvPr/>
        </p:nvPicPr>
        <p:blipFill>
          <a:blip r:embed="rId2">
            <a:lum contrast="18000"/>
          </a:blip>
          <a:stretch>
            <a:fillRect/>
          </a:stretch>
        </p:blipFill>
        <p:spPr>
          <a:xfrm>
            <a:off x="4370070" y="2237740"/>
            <a:ext cx="4632960" cy="3475990"/>
          </a:xfrm>
          <a:prstGeom prst="rect">
            <a:avLst/>
          </a:prstGeom>
          <a:noFill/>
          <a:ln w="9525">
            <a:noFill/>
          </a:ln>
        </p:spPr>
      </p:pic>
      <p:sp>
        <p:nvSpPr>
          <p:cNvPr id="139270" name="Text Box 6"/>
          <p:cNvSpPr txBox="1"/>
          <p:nvPr/>
        </p:nvSpPr>
        <p:spPr>
          <a:xfrm>
            <a:off x="7132320" y="5175250"/>
            <a:ext cx="1670050" cy="398780"/>
          </a:xfrm>
          <a:prstGeom prst="rect">
            <a:avLst/>
          </a:prstGeom>
          <a:noFill/>
          <a:ln w="9525">
            <a:noFill/>
          </a:ln>
        </p:spPr>
        <p:txBody>
          <a:bodyPr wrap="square">
            <a:spAutoFit/>
          </a:bodyPr>
          <a:p>
            <a:pPr algn="ctr" eaLnBrk="1" hangingPunct="1">
              <a:spcBef>
                <a:spcPct val="50000"/>
              </a:spcBef>
            </a:pPr>
            <a:r>
              <a:rPr lang="zh-CN" altLang="en-US" sz="2000" b="0" dirty="0">
                <a:solidFill>
                  <a:srgbClr val="0000CC"/>
                </a:solidFill>
                <a:latin typeface="黑体" panose="02010609060101010101" pitchFamily="49" charset="-122"/>
                <a:ea typeface="黑体" panose="02010609060101010101" pitchFamily="49" charset="-122"/>
              </a:rPr>
              <a:t>花岗片麻岩</a:t>
            </a:r>
            <a:endParaRPr lang="zh-CN" altLang="en-US" sz="2000" b="0" dirty="0">
              <a:solidFill>
                <a:srgbClr val="0000CC"/>
              </a:solidFill>
              <a:latin typeface="黑体" panose="02010609060101010101" pitchFamily="49" charset="-122"/>
              <a:ea typeface="黑体" panose="02010609060101010101"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ext Box 3"/>
          <p:cNvSpPr txBox="1"/>
          <p:nvPr/>
        </p:nvSpPr>
        <p:spPr>
          <a:xfrm>
            <a:off x="446405" y="579120"/>
            <a:ext cx="8077835" cy="1660525"/>
          </a:xfrm>
          <a:prstGeom prst="rect">
            <a:avLst/>
          </a:prstGeom>
          <a:noFill/>
          <a:ln w="9525">
            <a:noFill/>
          </a:ln>
        </p:spPr>
        <p:txBody>
          <a:bodyPr wrap="square" anchor="t">
            <a:spAutoFit/>
          </a:bodyPr>
          <a:lstStyle/>
          <a:p>
            <a:pPr lvl="0" indent="0">
              <a:lnSpc>
                <a:spcPct val="100000"/>
              </a:lnSpc>
              <a:spcBef>
                <a:spcPts val="0"/>
              </a:spcBef>
              <a:spcAft>
                <a:spcPts val="600"/>
              </a:spcAft>
            </a:pPr>
            <a:r>
              <a:rPr lang="en-US" altLang="zh-CN" b="0" dirty="0">
                <a:solidFill>
                  <a:srgbClr val="000099"/>
                </a:solidFill>
                <a:latin typeface="黑体" panose="02010609060101010101" pitchFamily="49" charset="-122"/>
                <a:ea typeface="黑体" panose="02010609060101010101" pitchFamily="49" charset="-122"/>
                <a:sym typeface="+mn-ea"/>
              </a:rPr>
              <a:t>2</a:t>
            </a:r>
            <a:r>
              <a:rPr lang="zh-CN" altLang="en-US" b="0" dirty="0">
                <a:solidFill>
                  <a:srgbClr val="000099"/>
                </a:solidFill>
                <a:latin typeface="黑体" panose="02010609060101010101" pitchFamily="49" charset="-122"/>
                <a:ea typeface="黑体" panose="02010609060101010101" pitchFamily="49" charset="-122"/>
                <a:sym typeface="+mn-ea"/>
              </a:rPr>
              <a:t>）矿物重组合，形成新的矿物。</a:t>
            </a:r>
            <a:endParaRPr lang="zh-CN" altLang="en-US" b="0" dirty="0">
              <a:solidFill>
                <a:srgbClr val="000099"/>
              </a:solidFill>
              <a:latin typeface="黑体" panose="02010609060101010101" pitchFamily="49" charset="-122"/>
              <a:ea typeface="黑体" panose="02010609060101010101" pitchFamily="49" charset="-122"/>
              <a:sym typeface="+mn-ea"/>
            </a:endParaRPr>
          </a:p>
          <a:p>
            <a:pPr lvl="0" indent="0">
              <a:lnSpc>
                <a:spcPct val="100000"/>
              </a:lnSpc>
              <a:spcBef>
                <a:spcPts val="600"/>
              </a:spcBef>
              <a:spcAft>
                <a:spcPts val="1800"/>
              </a:spcAft>
            </a:pPr>
            <a:r>
              <a:rPr lang="zh-CN" altLang="en-US" b="0" dirty="0">
                <a:solidFill>
                  <a:srgbClr val="000099"/>
                </a:solidFill>
                <a:latin typeface="黑体" panose="02010609060101010101" pitchFamily="49" charset="-122"/>
                <a:ea typeface="黑体" panose="02010609060101010101" pitchFamily="49" charset="-122"/>
                <a:sym typeface="+mn-ea"/>
              </a:rPr>
              <a:t>如泥质岩在高压变质条件下形成蓝晶石（左下图）。</a:t>
            </a:r>
            <a:endParaRPr lang="zh-CN" altLang="en-US" b="0" dirty="0">
              <a:solidFill>
                <a:srgbClr val="000099"/>
              </a:solidFill>
              <a:latin typeface="黑体" panose="02010609060101010101" pitchFamily="49" charset="-122"/>
              <a:ea typeface="黑体" panose="02010609060101010101" pitchFamily="49" charset="-122"/>
              <a:sym typeface="+mn-ea"/>
            </a:endParaRPr>
          </a:p>
          <a:p>
            <a:pPr lvl="0" indent="0">
              <a:lnSpc>
                <a:spcPct val="100000"/>
              </a:lnSpc>
              <a:spcBef>
                <a:spcPts val="600"/>
              </a:spcBef>
              <a:spcAft>
                <a:spcPts val="0"/>
              </a:spcAft>
            </a:pPr>
            <a:r>
              <a:rPr lang="en-US" altLang="zh-CN" b="0" dirty="0">
                <a:solidFill>
                  <a:srgbClr val="000099"/>
                </a:solidFill>
                <a:latin typeface="黑体" panose="02010609060101010101" pitchFamily="49" charset="-122"/>
                <a:ea typeface="黑体" panose="02010609060101010101" pitchFamily="49" charset="-122"/>
                <a:sym typeface="+mn-ea"/>
              </a:rPr>
              <a:t>3</a:t>
            </a:r>
            <a:r>
              <a:rPr lang="zh-CN" altLang="en-US" b="0" dirty="0">
                <a:solidFill>
                  <a:srgbClr val="000099"/>
                </a:solidFill>
                <a:latin typeface="黑体" panose="02010609060101010101" pitchFamily="49" charset="-122"/>
                <a:ea typeface="黑体" panose="02010609060101010101" pitchFamily="49" charset="-122"/>
                <a:sym typeface="+mn-ea"/>
              </a:rPr>
              <a:t>）在断裂带上，巨大压力把岩石压碎、研细（右下图）。</a:t>
            </a:r>
            <a:endParaRPr lang="en-US" altLang="zh-CN" b="0" dirty="0">
              <a:solidFill>
                <a:srgbClr val="0000CC"/>
              </a:solidFill>
              <a:latin typeface="Times New Roman" panose="02020603050405020304" pitchFamily="18" charset="0"/>
              <a:ea typeface="黑体" panose="02010609060101010101" pitchFamily="49" charset="-122"/>
            </a:endParaRPr>
          </a:p>
        </p:txBody>
      </p:sp>
      <p:pic>
        <p:nvPicPr>
          <p:cNvPr id="27650" name="图片 1"/>
          <p:cNvPicPr>
            <a:picLocks noChangeAspect="1"/>
          </p:cNvPicPr>
          <p:nvPr/>
        </p:nvPicPr>
        <p:blipFill>
          <a:blip r:embed="rId1"/>
          <a:srcRect/>
          <a:stretch>
            <a:fillRect/>
          </a:stretch>
        </p:blipFill>
        <p:spPr>
          <a:xfrm>
            <a:off x="139700" y="2635885"/>
            <a:ext cx="4645025" cy="3460750"/>
          </a:xfrm>
          <a:prstGeom prst="rect">
            <a:avLst/>
          </a:prstGeom>
          <a:noFill/>
          <a:ln w="9525">
            <a:noFill/>
          </a:ln>
        </p:spPr>
      </p:pic>
      <p:sp>
        <p:nvSpPr>
          <p:cNvPr id="5" name="文本框 4"/>
          <p:cNvSpPr txBox="1"/>
          <p:nvPr/>
        </p:nvSpPr>
        <p:spPr>
          <a:xfrm>
            <a:off x="229235" y="2727960"/>
            <a:ext cx="3148330" cy="398780"/>
          </a:xfrm>
          <a:prstGeom prst="rect">
            <a:avLst/>
          </a:prstGeom>
          <a:noFill/>
        </p:spPr>
        <p:txBody>
          <a:bodyPr wrap="square" rtlCol="0" anchor="t">
            <a:spAutoFit/>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000" b="0" noProof="0" dirty="0">
                <a:ln>
                  <a:noFill/>
                </a:ln>
                <a:solidFill>
                  <a:srgbClr val="FFC000"/>
                </a:solidFill>
                <a:effectLst/>
                <a:uLnTx/>
                <a:uFillTx/>
                <a:latin typeface="黑体" panose="02010609060101010101" pitchFamily="49" charset="-122"/>
                <a:ea typeface="黑体" panose="02010609060101010101" pitchFamily="49" charset="-122"/>
                <a:cs typeface="+mn-cs"/>
                <a:sym typeface="+mn-ea"/>
              </a:rPr>
              <a:t>蓝晶石片岩（山西繁峙）</a:t>
            </a:r>
            <a:endParaRPr lang="zh-CN" altLang="en-US" sz="2000" b="0" noProof="0" dirty="0">
              <a:ln>
                <a:noFill/>
              </a:ln>
              <a:solidFill>
                <a:srgbClr val="FFC000"/>
              </a:solidFill>
              <a:effectLst/>
              <a:uLnTx/>
              <a:uFillTx/>
              <a:latin typeface="黑体" panose="02010609060101010101" pitchFamily="49" charset="-122"/>
              <a:ea typeface="黑体" panose="02010609060101010101" pitchFamily="49" charset="-122"/>
              <a:cs typeface="+mn-cs"/>
              <a:sym typeface="+mn-ea"/>
            </a:endParaRPr>
          </a:p>
        </p:txBody>
      </p:sp>
      <p:sp>
        <p:nvSpPr>
          <p:cNvPr id="6" name="文本框 5"/>
          <p:cNvSpPr txBox="1"/>
          <p:nvPr/>
        </p:nvSpPr>
        <p:spPr>
          <a:xfrm>
            <a:off x="3470910" y="5790565"/>
            <a:ext cx="1407160" cy="275590"/>
          </a:xfrm>
          <a:prstGeom prst="rect">
            <a:avLst/>
          </a:prstGeom>
          <a:noFill/>
        </p:spPr>
        <p:txBody>
          <a:bodyPr wrap="square" rtlCol="0" anchor="t">
            <a:sp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200" b="0" noProof="0" dirty="0">
                <a:ln>
                  <a:noFill/>
                </a:ln>
                <a:solidFill>
                  <a:schemeClr val="bg2">
                    <a:lumMod val="50000"/>
                    <a:lumOff val="50000"/>
                  </a:schemeClr>
                </a:solidFill>
                <a:effectLst/>
                <a:uLnTx/>
                <a:uFillTx/>
                <a:cs typeface="+mn-cs"/>
                <a:sym typeface="+mn-ea"/>
              </a:rPr>
              <a:t>www.ndgmc.org</a:t>
            </a:r>
            <a:endParaRPr lang="zh-CN" altLang="en-US" sz="1200" b="0" noProof="0" dirty="0">
              <a:ln>
                <a:noFill/>
              </a:ln>
              <a:solidFill>
                <a:schemeClr val="bg2">
                  <a:lumMod val="50000"/>
                  <a:lumOff val="50000"/>
                </a:schemeClr>
              </a:solidFill>
              <a:effectLst/>
              <a:uLnTx/>
              <a:uFillTx/>
              <a:cs typeface="+mn-cs"/>
              <a:sym typeface="+mn-ea"/>
            </a:endParaRPr>
          </a:p>
        </p:txBody>
      </p:sp>
      <p:pic>
        <p:nvPicPr>
          <p:cNvPr id="6146" name="Picture 2" descr="http://users.monash.edu.au/~weinberg/Pages/Reru_valley/Reru_valley/50pct/DSC03555.JPG"/>
          <p:cNvPicPr>
            <a:picLocks noChangeAspect="1" noChangeArrowheads="1"/>
          </p:cNvPicPr>
          <p:nvPr/>
        </p:nvPicPr>
        <p:blipFill>
          <a:blip r:embed="rId2"/>
          <a:srcRect/>
          <a:stretch>
            <a:fillRect/>
          </a:stretch>
        </p:blipFill>
        <p:spPr bwMode="auto">
          <a:xfrm>
            <a:off x="4878070" y="2635250"/>
            <a:ext cx="4195445" cy="3461385"/>
          </a:xfrm>
          <a:prstGeom prst="rect">
            <a:avLst/>
          </a:prstGeom>
          <a:noFill/>
        </p:spPr>
      </p:pic>
      <p:sp>
        <p:nvSpPr>
          <p:cNvPr id="7" name="文本框 6"/>
          <p:cNvSpPr txBox="1"/>
          <p:nvPr/>
        </p:nvSpPr>
        <p:spPr>
          <a:xfrm>
            <a:off x="5066030" y="2803525"/>
            <a:ext cx="1034415" cy="398780"/>
          </a:xfrm>
          <a:prstGeom prst="rect">
            <a:avLst/>
          </a:prstGeom>
          <a:noFill/>
        </p:spPr>
        <p:txBody>
          <a:bodyPr wrap="square" rtlCol="0" anchor="t">
            <a:sp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000" b="0" noProof="0" dirty="0">
                <a:ln>
                  <a:noFill/>
                </a:ln>
                <a:solidFill>
                  <a:srgbClr val="FFC000"/>
                </a:solidFill>
                <a:effectLst/>
                <a:uLnTx/>
                <a:uFillTx/>
                <a:latin typeface="黑体" panose="02010609060101010101" pitchFamily="49" charset="-122"/>
                <a:ea typeface="黑体" panose="02010609060101010101" pitchFamily="49" charset="-122"/>
                <a:cs typeface="+mn-cs"/>
                <a:sym typeface="+mn-ea"/>
              </a:rPr>
              <a:t>糜棱岩</a:t>
            </a:r>
            <a:endParaRPr lang="zh-CN" altLang="en-US" sz="2000" b="0" noProof="0" dirty="0">
              <a:ln>
                <a:noFill/>
              </a:ln>
              <a:solidFill>
                <a:srgbClr val="FFC000"/>
              </a:solidFill>
              <a:effectLst/>
              <a:uLnTx/>
              <a:uFillTx/>
              <a:latin typeface="黑体" panose="02010609060101010101" pitchFamily="49" charset="-122"/>
              <a:ea typeface="黑体" panose="02010609060101010101" pitchFamily="49" charset="-122"/>
              <a:cs typeface="+mn-cs"/>
              <a:sym typeface="+mn-ea"/>
            </a:endParaRPr>
          </a:p>
        </p:txBody>
      </p:sp>
      <p:sp>
        <p:nvSpPr>
          <p:cNvPr id="8" name="文本框 7"/>
          <p:cNvSpPr txBox="1"/>
          <p:nvPr/>
        </p:nvSpPr>
        <p:spPr>
          <a:xfrm>
            <a:off x="7194550" y="5790565"/>
            <a:ext cx="1814195" cy="275590"/>
          </a:xfrm>
          <a:prstGeom prst="rect">
            <a:avLst/>
          </a:prstGeom>
          <a:noFill/>
        </p:spPr>
        <p:txBody>
          <a:bodyPr wrap="none" rtlCol="0" anchor="t">
            <a:spAutoFit/>
          </a:bodyPr>
          <a:p>
            <a:r>
              <a:rPr lang="en-US" altLang="zh-CN" sz="1200" b="0" dirty="0" smtClean="0">
                <a:solidFill>
                  <a:schemeClr val="accent2"/>
                </a:solidFill>
                <a:sym typeface="+mn-ea"/>
              </a:rPr>
              <a:t>http://users.monash.edu.au</a:t>
            </a:r>
            <a:endParaRPr lang="en-US" altLang="zh-CN" sz="1200" b="0" dirty="0" smtClean="0">
              <a:solidFill>
                <a:schemeClr val="accent2"/>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Text Box 2"/>
          <p:cNvSpPr txBox="1"/>
          <p:nvPr/>
        </p:nvSpPr>
        <p:spPr>
          <a:xfrm>
            <a:off x="322263" y="4776788"/>
            <a:ext cx="8497887" cy="1920875"/>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岩浆岩的产状：</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r>
              <a:rPr lang="zh-CN" altLang="en-US" b="0" dirty="0">
                <a:solidFill>
                  <a:srgbClr val="000099"/>
                </a:solidFill>
                <a:latin typeface="黑体" panose="02010609060101010101" pitchFamily="49" charset="-122"/>
                <a:ea typeface="黑体" panose="02010609060101010101" pitchFamily="49" charset="-122"/>
              </a:rPr>
              <a:t>喷出岩：火山颈、火山锥、熔岩被（流） 、熔岩台地。</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r>
              <a:rPr lang="zh-CN" altLang="en-US" b="0" dirty="0">
                <a:solidFill>
                  <a:srgbClr val="000099"/>
                </a:solidFill>
                <a:latin typeface="黑体" panose="02010609060101010101" pitchFamily="49" charset="-122"/>
                <a:ea typeface="黑体" panose="02010609060101010101" pitchFamily="49" charset="-122"/>
              </a:rPr>
              <a:t>浅成岩：岩床（沿沉积岩层面侵入的带状岩体</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r>
              <a:rPr lang="zh-CN" altLang="en-US" b="0" dirty="0">
                <a:solidFill>
                  <a:srgbClr val="000099"/>
                </a:solidFill>
                <a:latin typeface="黑体" panose="02010609060101010101" pitchFamily="49" charset="-122"/>
                <a:ea typeface="黑体" panose="02010609060101010101" pitchFamily="49" charset="-122"/>
              </a:rPr>
              <a:t>        岩墙</a:t>
            </a:r>
            <a:r>
              <a:rPr lang="en-US" altLang="x-none" b="0" dirty="0">
                <a:solidFill>
                  <a:srgbClr val="000099"/>
                </a:solidFill>
                <a:latin typeface="黑体" panose="02010609060101010101" pitchFamily="49" charset="-122"/>
                <a:ea typeface="黑体" panose="02010609060101010101" pitchFamily="49" charset="-122"/>
              </a:rPr>
              <a:t> </a:t>
            </a:r>
            <a:r>
              <a:rPr lang="zh-CN" altLang="en-US" b="0" dirty="0">
                <a:solidFill>
                  <a:srgbClr val="000099"/>
                </a:solidFill>
                <a:latin typeface="黑体" panose="02010609060101010101" pitchFamily="49" charset="-122"/>
                <a:ea typeface="黑体" panose="02010609060101010101" pitchFamily="49" charset="-122"/>
              </a:rPr>
              <a:t>（沿断裂侵入的带状岩体，通常接近直立</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a:t>
            </a:r>
            <a:endParaRPr lang="en-US" altLang="x-none" b="0" dirty="0">
              <a:solidFill>
                <a:srgbClr val="000099"/>
              </a:solidFill>
              <a:latin typeface="黑体" panose="02010609060101010101" pitchFamily="49" charset="-122"/>
              <a:ea typeface="黑体" panose="02010609060101010101" pitchFamily="49" charset="-122"/>
            </a:endParaRPr>
          </a:p>
          <a:p>
            <a:pPr eaLnBrk="1" hangingPunct="1"/>
            <a:r>
              <a:rPr lang="zh-CN" altLang="en-US" b="0" dirty="0">
                <a:solidFill>
                  <a:srgbClr val="000099"/>
                </a:solidFill>
                <a:latin typeface="黑体" panose="02010609060101010101" pitchFamily="49" charset="-122"/>
                <a:ea typeface="黑体" panose="02010609060101010101" pitchFamily="49" charset="-122"/>
              </a:rPr>
              <a:t>深成岩：岩基（</a:t>
            </a:r>
            <a:r>
              <a:rPr lang="en-US" altLang="zh-CN" b="0" dirty="0">
                <a:solidFill>
                  <a:srgbClr val="000099"/>
                </a:solidFill>
                <a:latin typeface="黑体" panose="02010609060101010101" pitchFamily="49" charset="-122"/>
                <a:ea typeface="黑体" panose="02010609060101010101" pitchFamily="49" charset="-122"/>
              </a:rPr>
              <a:t>100km</a:t>
            </a:r>
            <a:r>
              <a:rPr lang="en-US" altLang="zh-CN" b="0" baseline="30000" dirty="0">
                <a:solidFill>
                  <a:srgbClr val="000099"/>
                </a:solidFill>
                <a:latin typeface="黑体" panose="02010609060101010101" pitchFamily="49" charset="-122"/>
                <a:ea typeface="黑体" panose="02010609060101010101" pitchFamily="49" charset="-122"/>
              </a:rPr>
              <a:t>2</a:t>
            </a:r>
            <a:r>
              <a:rPr lang="zh-CN" altLang="en-US" b="0" dirty="0">
                <a:solidFill>
                  <a:srgbClr val="000099"/>
                </a:solidFill>
                <a:latin typeface="黑体" panose="02010609060101010101" pitchFamily="49" charset="-122"/>
                <a:ea typeface="黑体" panose="02010609060101010101" pitchFamily="49" charset="-122"/>
              </a:rPr>
              <a:t>以上），岩株。           </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50179" name="Picture 5" descr="F:\teaching图片资料\3 rocks岩石\rock igneous岩浆岩\岩浆岩的产状Ab.jpg"/>
          <p:cNvPicPr>
            <a:picLocks noChangeAspect="1"/>
          </p:cNvPicPr>
          <p:nvPr/>
        </p:nvPicPr>
        <p:blipFill>
          <a:blip r:embed="rId1"/>
          <a:srcRect/>
          <a:stretch>
            <a:fillRect/>
          </a:stretch>
        </p:blipFill>
        <p:spPr>
          <a:xfrm>
            <a:off x="0" y="0"/>
            <a:ext cx="9144000" cy="4724400"/>
          </a:xfrm>
          <a:prstGeom prst="rect">
            <a:avLst/>
          </a:prstGeom>
          <a:noFill/>
          <a:ln w="9525">
            <a:noFill/>
          </a:ln>
        </p:spPr>
      </p:pic>
      <p:pic>
        <p:nvPicPr>
          <p:cNvPr id="13316" name="Picture 7" descr="F:\teaching图片资料\3 rocks岩石\rock igneous岩浆岩\岩浆岩的产状Bb.jpg"/>
          <p:cNvPicPr>
            <a:picLocks noChangeAspect="1"/>
          </p:cNvPicPr>
          <p:nvPr/>
        </p:nvPicPr>
        <p:blipFill>
          <a:blip r:embed="rId2"/>
          <a:stretch>
            <a:fillRect/>
          </a:stretch>
        </p:blipFill>
        <p:spPr>
          <a:xfrm>
            <a:off x="0" y="50800"/>
            <a:ext cx="9144000" cy="46021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fade">
                                      <p:cBhvr>
                                        <p:cTn id="7" dur="20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4180" y="643255"/>
            <a:ext cx="7769225" cy="1697355"/>
          </a:xfrm>
          <a:prstGeom prst="rect">
            <a:avLst/>
          </a:prstGeom>
          <a:noFill/>
        </p:spPr>
        <p:txBody>
          <a:bodyPr wrap="square" rtlCol="0" anchor="t">
            <a:spAutoFit/>
          </a:bodyPr>
          <a:p>
            <a:pPr lvl="0" indent="0" eaLnBrk="0" hangingPunct="0">
              <a:spcBef>
                <a:spcPct val="35000"/>
              </a:spcBef>
            </a:pPr>
            <a:r>
              <a:rPr lang="zh-CN" altLang="en-US" b="0" dirty="0">
                <a:solidFill>
                  <a:srgbClr val="000099"/>
                </a:solidFill>
                <a:latin typeface="黑体" panose="02010609060101010101" pitchFamily="49" charset="-122"/>
                <a:ea typeface="黑体" panose="02010609060101010101" pitchFamily="49" charset="-122"/>
                <a:sym typeface="+mn-ea"/>
              </a:rPr>
              <a:t>（</a:t>
            </a:r>
            <a:r>
              <a:rPr lang="en-US" altLang="zh-CN" b="0" dirty="0">
                <a:solidFill>
                  <a:srgbClr val="000099"/>
                </a:solidFill>
                <a:latin typeface="黑体" panose="02010609060101010101" pitchFamily="49" charset="-122"/>
                <a:ea typeface="黑体" panose="02010609060101010101" pitchFamily="49" charset="-122"/>
                <a:sym typeface="+mn-ea"/>
              </a:rPr>
              <a:t>3</a:t>
            </a:r>
            <a:r>
              <a:rPr lang="zh-CN" altLang="en-US" b="0" dirty="0">
                <a:solidFill>
                  <a:srgbClr val="000099"/>
                </a:solidFill>
                <a:latin typeface="黑体" panose="02010609060101010101" pitchFamily="49" charset="-122"/>
                <a:ea typeface="黑体" panose="02010609060101010101" pitchFamily="49" charset="-122"/>
                <a:sym typeface="+mn-ea"/>
              </a:rPr>
              <a:t>）外来化学活动性流体-- 来源：从岩浆中分离出、变质过程中析出、地壳岩体中原有。成分：以H</a:t>
            </a:r>
            <a:r>
              <a:rPr lang="zh-CN" altLang="en-US" b="0" baseline="-25000" dirty="0">
                <a:solidFill>
                  <a:srgbClr val="000099"/>
                </a:solidFill>
                <a:latin typeface="黑体" panose="02010609060101010101" pitchFamily="49" charset="-122"/>
                <a:ea typeface="黑体" panose="02010609060101010101" pitchFamily="49" charset="-122"/>
                <a:sym typeface="+mn-ea"/>
              </a:rPr>
              <a:t>2</a:t>
            </a:r>
            <a:r>
              <a:rPr lang="zh-CN" altLang="en-US" b="0" dirty="0">
                <a:solidFill>
                  <a:srgbClr val="000099"/>
                </a:solidFill>
                <a:latin typeface="黑体" panose="02010609060101010101" pitchFamily="49" charset="-122"/>
                <a:ea typeface="黑体" panose="02010609060101010101" pitchFamily="49" charset="-122"/>
                <a:sym typeface="+mn-ea"/>
              </a:rPr>
              <a:t>O及CO</a:t>
            </a:r>
            <a:r>
              <a:rPr lang="zh-CN" altLang="en-US" b="0" baseline="-25000" dirty="0">
                <a:solidFill>
                  <a:srgbClr val="000099"/>
                </a:solidFill>
                <a:latin typeface="黑体" panose="02010609060101010101" pitchFamily="49" charset="-122"/>
                <a:ea typeface="黑体" panose="02010609060101010101" pitchFamily="49" charset="-122"/>
                <a:sym typeface="+mn-ea"/>
              </a:rPr>
              <a:t>2</a:t>
            </a:r>
            <a:r>
              <a:rPr lang="zh-CN" altLang="en-US" b="0" dirty="0">
                <a:solidFill>
                  <a:srgbClr val="000099"/>
                </a:solidFill>
                <a:latin typeface="黑体" panose="02010609060101010101" pitchFamily="49" charset="-122"/>
                <a:ea typeface="黑体" panose="02010609060101010101" pitchFamily="49" charset="-122"/>
                <a:sym typeface="+mn-ea"/>
              </a:rPr>
              <a:t>为主，并含有多种其它易挥发物质及其溶解的矿物成分。</a:t>
            </a:r>
            <a:endParaRPr lang="zh-CN" altLang="en-US" b="0" dirty="0">
              <a:solidFill>
                <a:srgbClr val="000099"/>
              </a:solidFill>
              <a:latin typeface="黑体" panose="02010609060101010101" pitchFamily="49" charset="-122"/>
              <a:ea typeface="黑体" panose="02010609060101010101" pitchFamily="49" charset="-122"/>
              <a:sym typeface="+mn-ea"/>
            </a:endParaRPr>
          </a:p>
          <a:p>
            <a:pPr lvl="0" indent="0" eaLnBrk="0" hangingPunct="0">
              <a:spcBef>
                <a:spcPct val="35000"/>
              </a:spcBef>
            </a:pPr>
            <a:r>
              <a:rPr lang="zh-CN" altLang="en-US" b="0" dirty="0">
                <a:solidFill>
                  <a:srgbClr val="000099"/>
                </a:solidFill>
                <a:latin typeface="黑体" panose="02010609060101010101" pitchFamily="49" charset="-122"/>
                <a:ea typeface="黑体" panose="02010609060101010101" pitchFamily="49" charset="-122"/>
                <a:sym typeface="+mn-ea"/>
              </a:rPr>
              <a:t>如角闪石、辉石和黑云母等经过热液蚀变形成绿泥石。</a:t>
            </a:r>
            <a:endParaRPr lang="zh-CN" altLang="en-US"/>
          </a:p>
        </p:txBody>
      </p:sp>
      <p:pic>
        <p:nvPicPr>
          <p:cNvPr id="3" name="图片 2" descr="图片1"/>
          <p:cNvPicPr>
            <a:picLocks noChangeAspect="1"/>
          </p:cNvPicPr>
          <p:nvPr/>
        </p:nvPicPr>
        <p:blipFill>
          <a:blip r:embed="rId1"/>
          <a:stretch>
            <a:fillRect/>
          </a:stretch>
        </p:blipFill>
        <p:spPr>
          <a:xfrm>
            <a:off x="4538980" y="2791460"/>
            <a:ext cx="4388485" cy="3514725"/>
          </a:xfrm>
          <a:prstGeom prst="rect">
            <a:avLst/>
          </a:prstGeom>
        </p:spPr>
      </p:pic>
      <p:sp>
        <p:nvSpPr>
          <p:cNvPr id="4" name="文本框 3"/>
          <p:cNvSpPr txBox="1"/>
          <p:nvPr/>
        </p:nvSpPr>
        <p:spPr>
          <a:xfrm>
            <a:off x="6483350" y="6030595"/>
            <a:ext cx="2381885" cy="275590"/>
          </a:xfrm>
          <a:prstGeom prst="rect">
            <a:avLst/>
          </a:prstGeom>
          <a:noFill/>
        </p:spPr>
        <p:txBody>
          <a:bodyPr wrap="none" rtlCol="0" anchor="t">
            <a:spAutoFit/>
          </a:bodyPr>
          <a:p>
            <a:r>
              <a:rPr lang="en-US" altLang="zh-CN" sz="1200" b="0">
                <a:solidFill>
                  <a:schemeClr val="accent2"/>
                </a:solidFill>
                <a:sym typeface="+mn-ea"/>
              </a:rPr>
              <a:t>http://www1.newark.ohio-state.edu/</a:t>
            </a:r>
            <a:endParaRPr lang="en-US" altLang="zh-CN" sz="1200" b="0">
              <a:solidFill>
                <a:schemeClr val="accent2"/>
              </a:solidFill>
              <a:sym typeface="+mn-ea"/>
            </a:endParaRPr>
          </a:p>
        </p:txBody>
      </p:sp>
      <p:pic>
        <p:nvPicPr>
          <p:cNvPr id="5" name="图片 4" descr="地质博物馆-角闪岩5m"/>
          <p:cNvPicPr>
            <a:picLocks noChangeAspect="1"/>
          </p:cNvPicPr>
          <p:nvPr/>
        </p:nvPicPr>
        <p:blipFill>
          <a:blip r:embed="rId2"/>
          <a:stretch>
            <a:fillRect/>
          </a:stretch>
        </p:blipFill>
        <p:spPr>
          <a:xfrm>
            <a:off x="424180" y="2791460"/>
            <a:ext cx="4095750" cy="3514090"/>
          </a:xfrm>
          <a:prstGeom prst="rect">
            <a:avLst/>
          </a:prstGeom>
        </p:spPr>
      </p:pic>
      <p:sp>
        <p:nvSpPr>
          <p:cNvPr id="6" name="文本框 5"/>
          <p:cNvSpPr txBox="1"/>
          <p:nvPr/>
        </p:nvSpPr>
        <p:spPr>
          <a:xfrm>
            <a:off x="577215" y="2868930"/>
            <a:ext cx="944880" cy="398780"/>
          </a:xfrm>
          <a:prstGeom prst="rect">
            <a:avLst/>
          </a:prstGeom>
          <a:noFill/>
        </p:spPr>
        <p:txBody>
          <a:bodyPr wrap="none" rtlCol="0" anchor="t">
            <a:spAutoFit/>
          </a:bodyPr>
          <a:p>
            <a:r>
              <a:rPr lang="zh-CN" altLang="en-US" sz="2000" b="0" dirty="0">
                <a:solidFill>
                  <a:srgbClr val="000099"/>
                </a:solidFill>
                <a:latin typeface="黑体" panose="02010609060101010101" pitchFamily="49" charset="-122"/>
                <a:ea typeface="黑体" panose="02010609060101010101" pitchFamily="49" charset="-122"/>
                <a:sym typeface="+mn-ea"/>
              </a:rPr>
              <a:t>角闪岩</a:t>
            </a:r>
            <a:endParaRPr lang="zh-CN" altLang="en-US" sz="2000" b="0" dirty="0">
              <a:solidFill>
                <a:srgbClr val="000099"/>
              </a:solidFill>
              <a:latin typeface="黑体" panose="02010609060101010101" pitchFamily="49" charset="-122"/>
              <a:ea typeface="黑体" panose="02010609060101010101" pitchFamily="49" charset="-122"/>
              <a:sym typeface="+mn-ea"/>
            </a:endParaRPr>
          </a:p>
        </p:txBody>
      </p:sp>
      <p:sp>
        <p:nvSpPr>
          <p:cNvPr id="7" name="文本框 6"/>
          <p:cNvSpPr txBox="1"/>
          <p:nvPr/>
        </p:nvSpPr>
        <p:spPr>
          <a:xfrm>
            <a:off x="2890520" y="6029960"/>
            <a:ext cx="1554480" cy="275590"/>
          </a:xfrm>
          <a:prstGeom prst="rect">
            <a:avLst/>
          </a:prstGeom>
          <a:noFill/>
        </p:spPr>
        <p:txBody>
          <a:bodyPr wrap="none" rtlCol="0" anchor="t">
            <a:spAutoFit/>
          </a:bodyPr>
          <a:p>
            <a:r>
              <a:rPr lang="zh-CN" altLang="en-US" sz="1200" b="0">
                <a:solidFill>
                  <a:schemeClr val="accent2"/>
                </a:solidFill>
                <a:sym typeface="+mn-ea"/>
              </a:rPr>
              <a:t>中国中国博物馆标本</a:t>
            </a:r>
            <a:endParaRPr lang="zh-CN" altLang="en-US" sz="1200" b="0">
              <a:solidFill>
                <a:schemeClr val="accent2"/>
              </a:solidFill>
              <a:sym typeface="+mn-ea"/>
            </a:endParaRPr>
          </a:p>
        </p:txBody>
      </p:sp>
      <p:sp>
        <p:nvSpPr>
          <p:cNvPr id="8" name="文本框 7"/>
          <p:cNvSpPr txBox="1"/>
          <p:nvPr/>
        </p:nvSpPr>
        <p:spPr>
          <a:xfrm>
            <a:off x="4746625" y="2868930"/>
            <a:ext cx="1515110" cy="398780"/>
          </a:xfrm>
          <a:prstGeom prst="rect">
            <a:avLst/>
          </a:prstGeom>
          <a:noFill/>
        </p:spPr>
        <p:txBody>
          <a:bodyPr wrap="square" rtlCol="0" anchor="t">
            <a:spAutoFit/>
          </a:bodyPr>
          <a:p>
            <a:pPr algn="ctr"/>
            <a:r>
              <a:rPr lang="zh-CN" altLang="en-US" sz="2000" b="0" dirty="0">
                <a:solidFill>
                  <a:srgbClr val="000099"/>
                </a:solidFill>
                <a:latin typeface="黑体" panose="02010609060101010101" pitchFamily="49" charset="-122"/>
                <a:ea typeface="黑体" panose="02010609060101010101" pitchFamily="49" charset="-122"/>
                <a:sym typeface="+mn-ea"/>
              </a:rPr>
              <a:t>绿泥石片岩</a:t>
            </a:r>
            <a:endParaRPr lang="zh-CN" altLang="en-US" sz="2000" b="0" dirty="0">
              <a:solidFill>
                <a:srgbClr val="000099"/>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Text Box 2"/>
          <p:cNvSpPr txBox="1"/>
          <p:nvPr/>
        </p:nvSpPr>
        <p:spPr>
          <a:xfrm>
            <a:off x="509905" y="538480"/>
            <a:ext cx="8133715" cy="2945765"/>
          </a:xfrm>
          <a:prstGeom prst="rect">
            <a:avLst/>
          </a:prstGeom>
          <a:noFill/>
          <a:ln w="9525">
            <a:noFill/>
          </a:ln>
        </p:spPr>
        <p:txBody>
          <a:bodyPr wrap="square" anchor="t">
            <a:spAutoFit/>
          </a:bodyPr>
          <a:lstStyle/>
          <a:p>
            <a:pPr lvl="0" indent="0" eaLnBrk="0" hangingPunct="0">
              <a:spcBef>
                <a:spcPct val="0"/>
              </a:spcBef>
              <a:spcAft>
                <a:spcPts val="1200"/>
              </a:spcAft>
            </a:pPr>
            <a:r>
              <a:rPr lang="zh-CN" altLang="en-US" dirty="0">
                <a:solidFill>
                  <a:srgbClr val="000099"/>
                </a:solidFill>
                <a:latin typeface="黑体" panose="02010609060101010101" pitchFamily="49" charset="-122"/>
                <a:ea typeface="黑体" panose="02010609060101010101" pitchFamily="49" charset="-122"/>
              </a:rPr>
              <a:t>二、变质岩的矿物成份</a:t>
            </a:r>
            <a:endParaRPr lang="zh-CN" altLang="en-US" dirty="0">
              <a:solidFill>
                <a:srgbClr val="000099"/>
              </a:solidFill>
              <a:latin typeface="黑体" panose="02010609060101010101" pitchFamily="49" charset="-122"/>
              <a:ea typeface="黑体" panose="02010609060101010101" pitchFamily="49" charset="-122"/>
            </a:endParaRPr>
          </a:p>
          <a:p>
            <a:pPr lvl="0" indent="0" eaLnBrk="0" hangingPunct="0">
              <a:lnSpc>
                <a:spcPct val="100000"/>
              </a:lnSpc>
              <a:spcBef>
                <a:spcPts val="0"/>
              </a:spcBef>
              <a:spcAft>
                <a:spcPts val="900"/>
              </a:spcAft>
            </a:pPr>
            <a:r>
              <a:rPr lang="zh-CN" altLang="en-US" b="0" dirty="0">
                <a:solidFill>
                  <a:srgbClr val="000099"/>
                </a:solidFill>
                <a:latin typeface="黑体" panose="02010609060101010101" pitchFamily="49" charset="-122"/>
                <a:ea typeface="黑体" panose="02010609060101010101" pitchFamily="49" charset="-122"/>
              </a:rPr>
              <a:t>变质岩可能含有岩浆岩和沉积岩中的常见矿物，如石英、长石、云母</a:t>
            </a:r>
            <a:r>
              <a:rPr lang="zh-CN" altLang="en-US" b="0" dirty="0">
                <a:solidFill>
                  <a:srgbClr val="000099"/>
                </a:solidFill>
                <a:latin typeface="黑体" panose="02010609060101010101" pitchFamily="49" charset="-122"/>
                <a:ea typeface="黑体" panose="02010609060101010101" pitchFamily="49" charset="-122"/>
                <a:sym typeface="+mn-ea"/>
              </a:rPr>
              <a:t>、角闪石、辉石</a:t>
            </a:r>
            <a:r>
              <a:rPr lang="zh-CN" altLang="en-US" b="0" dirty="0">
                <a:solidFill>
                  <a:srgbClr val="000099"/>
                </a:solidFill>
                <a:latin typeface="黑体" panose="02010609060101010101" pitchFamily="49" charset="-122"/>
                <a:ea typeface="黑体" panose="02010609060101010101" pitchFamily="49" charset="-122"/>
              </a:rPr>
              <a:t>、方解石、白云石、粘土矿物等，也会有一些变质作用形成的特殊矿物（变质矿物）。</a:t>
            </a:r>
            <a:endParaRPr lang="zh-CN" altLang="en-US" b="0" dirty="0">
              <a:solidFill>
                <a:srgbClr val="000099"/>
              </a:solidFill>
              <a:latin typeface="黑体" panose="02010609060101010101" pitchFamily="49" charset="-122"/>
              <a:ea typeface="黑体" panose="02010609060101010101" pitchFamily="49" charset="-122"/>
            </a:endParaRPr>
          </a:p>
          <a:p>
            <a:pPr lvl="0" indent="0" eaLnBrk="0" hangingPunct="0">
              <a:spcBef>
                <a:spcPct val="0"/>
              </a:spcBef>
            </a:pPr>
            <a:r>
              <a:rPr lang="zh-CN" altLang="en-US" b="0" dirty="0">
                <a:solidFill>
                  <a:srgbClr val="000099"/>
                </a:solidFill>
                <a:latin typeface="黑体" panose="02010609060101010101" pitchFamily="49" charset="-122"/>
                <a:ea typeface="黑体" panose="02010609060101010101" pitchFamily="49" charset="-122"/>
              </a:rPr>
              <a:t>常见变质矿物：</a:t>
            </a:r>
            <a:r>
              <a:rPr lang="zh-CN" altLang="en-US" b="0" dirty="0">
                <a:solidFill>
                  <a:srgbClr val="000099"/>
                </a:solidFill>
                <a:latin typeface="黑体" panose="02010609060101010101" pitchFamily="49" charset="-122"/>
                <a:ea typeface="黑体" panose="02010609060101010101" pitchFamily="49" charset="-122"/>
                <a:sym typeface="+mn-ea"/>
              </a:rPr>
              <a:t>绿泥石、绢云母、</a:t>
            </a:r>
            <a:r>
              <a:rPr lang="zh-CN" altLang="en-US" b="0" dirty="0">
                <a:solidFill>
                  <a:srgbClr val="000099"/>
                </a:solidFill>
                <a:latin typeface="黑体" panose="02010609060101010101" pitchFamily="49" charset="-122"/>
                <a:ea typeface="黑体" panose="02010609060101010101" pitchFamily="49" charset="-122"/>
              </a:rPr>
              <a:t>滑石、蛇纹石、十字石、</a:t>
            </a:r>
            <a:r>
              <a:rPr lang="zh-CN" altLang="en-US" b="0" dirty="0">
                <a:solidFill>
                  <a:srgbClr val="000099"/>
                </a:solidFill>
                <a:latin typeface="黑体" panose="02010609060101010101" pitchFamily="49" charset="-122"/>
                <a:ea typeface="黑体" panose="02010609060101010101" pitchFamily="49" charset="-122"/>
                <a:sym typeface="+mn-ea"/>
              </a:rPr>
              <a:t>红柱石、蓝晶石、矽线石、硅灰石、堇青石、</a:t>
            </a:r>
            <a:r>
              <a:rPr lang="zh-CN" altLang="en-US" b="0" dirty="0">
                <a:solidFill>
                  <a:srgbClr val="000099"/>
                </a:solidFill>
                <a:latin typeface="黑体" panose="02010609060101010101" pitchFamily="49" charset="-122"/>
                <a:ea typeface="黑体" panose="02010609060101010101" pitchFamily="49" charset="-122"/>
              </a:rPr>
              <a:t>透闪石、阳起石、</a:t>
            </a:r>
            <a:r>
              <a:rPr lang="zh-CN" altLang="en-US" b="0" dirty="0">
                <a:solidFill>
                  <a:srgbClr val="000099"/>
                </a:solidFill>
                <a:latin typeface="黑体" panose="02010609060101010101" pitchFamily="49" charset="-122"/>
                <a:ea typeface="黑体" panose="02010609060101010101" pitchFamily="49" charset="-122"/>
                <a:sym typeface="+mn-ea"/>
              </a:rPr>
              <a:t>（铁铝）石榴石、石墨、</a:t>
            </a:r>
            <a:r>
              <a:rPr lang="zh-CN" altLang="en-US" b="0" dirty="0">
                <a:solidFill>
                  <a:srgbClr val="000099"/>
                </a:solidFill>
                <a:latin typeface="黑体" panose="02010609060101010101" pitchFamily="49" charset="-122"/>
                <a:ea typeface="黑体" panose="02010609060101010101" pitchFamily="49" charset="-122"/>
              </a:rPr>
              <a:t>绿帘石，等。</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Text Box 4"/>
          <p:cNvSpPr txBox="1"/>
          <p:nvPr/>
        </p:nvSpPr>
        <p:spPr>
          <a:xfrm>
            <a:off x="396875" y="404813"/>
            <a:ext cx="7850188" cy="2511425"/>
          </a:xfrm>
          <a:prstGeom prst="rect">
            <a:avLst/>
          </a:prstGeom>
          <a:noFill/>
          <a:ln w="9525">
            <a:noFill/>
          </a:ln>
        </p:spPr>
        <p:txBody>
          <a:bodyPr>
            <a:spAutoFit/>
          </a:bodyPr>
          <a:p>
            <a:pPr>
              <a:spcAft>
                <a:spcPts val="1200"/>
              </a:spcAft>
            </a:pPr>
            <a:r>
              <a:rPr lang="zh-CN" altLang="en-US" dirty="0">
                <a:solidFill>
                  <a:srgbClr val="000099"/>
                </a:solidFill>
                <a:latin typeface="黑体" panose="02010609060101010101" pitchFamily="49" charset="-122"/>
                <a:ea typeface="黑体" panose="02010609060101010101" pitchFamily="49" charset="-122"/>
              </a:rPr>
              <a:t>三、变质岩的结构</a:t>
            </a:r>
            <a:endParaRPr lang="zh-CN" altLang="en-US" dirty="0">
              <a:solidFill>
                <a:srgbClr val="000099"/>
              </a:solidFill>
              <a:latin typeface="黑体" panose="02010609060101010101" pitchFamily="49" charset="-122"/>
              <a:ea typeface="黑体" panose="02010609060101010101" pitchFamily="49" charset="-122"/>
            </a:endParaRPr>
          </a:p>
          <a:p>
            <a:pPr>
              <a:spcAft>
                <a:spcPts val="600"/>
              </a:spcAft>
            </a:pPr>
            <a:r>
              <a:rPr lang="zh-CN" altLang="en-US" b="0" dirty="0">
                <a:solidFill>
                  <a:srgbClr val="000099"/>
                </a:solidFill>
                <a:latin typeface="黑体" panose="02010609060101010101" pitchFamily="49" charset="-122"/>
                <a:ea typeface="黑体" panose="02010609060101010101" pitchFamily="49" charset="-122"/>
              </a:rPr>
              <a:t>变质岩的结构是指岩石中矿物的结晶程度、颗粒大小、形状及其结合方式等方面的特征。变质岩常见结构主要有变晶结构、变余结构、交代结构和及压碎结构等。</a:t>
            </a:r>
            <a:endParaRPr lang="en-US" altLang="x-none" b="0" dirty="0">
              <a:solidFill>
                <a:srgbClr val="000099"/>
              </a:solidFill>
              <a:latin typeface="黑体" panose="02010609060101010101" pitchFamily="49" charset="-122"/>
              <a:ea typeface="黑体" panose="02010609060101010101" pitchFamily="49" charset="-122"/>
            </a:endParaRPr>
          </a:p>
          <a:p>
            <a:r>
              <a:rPr lang="zh-CN" altLang="en-US" b="0" dirty="0">
                <a:solidFill>
                  <a:srgbClr val="000099"/>
                </a:solidFill>
                <a:latin typeface="黑体" panose="02010609060101010101" pitchFamily="49" charset="-122"/>
                <a:ea typeface="黑体" panose="02010609060101010101" pitchFamily="49" charset="-122"/>
              </a:rPr>
              <a:t>粗粒结构：如片麻岩，大理岩；</a:t>
            </a:r>
            <a:endParaRPr lang="zh-CN" altLang="en-US" b="0" dirty="0">
              <a:solidFill>
                <a:srgbClr val="000099"/>
              </a:solidFill>
              <a:latin typeface="黑体" panose="02010609060101010101" pitchFamily="49" charset="-122"/>
              <a:ea typeface="黑体" panose="02010609060101010101" pitchFamily="49" charset="-122"/>
            </a:endParaRPr>
          </a:p>
          <a:p>
            <a:pPr eaLnBrk="1" hangingPunct="1"/>
            <a:r>
              <a:rPr lang="zh-CN" altLang="en-US" b="0" dirty="0">
                <a:solidFill>
                  <a:srgbClr val="000099"/>
                </a:solidFill>
                <a:latin typeface="黑体" panose="02010609060101010101" pitchFamily="49" charset="-122"/>
                <a:ea typeface="黑体" panose="02010609060101010101" pitchFamily="49" charset="-122"/>
              </a:rPr>
              <a:t>细粒结构：如板岩，干枚岩。</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41315" name="Picture 5" descr="C:\wen\stone1104\图片资料\花岗片麻岩2.jpg"/>
          <p:cNvPicPr>
            <a:picLocks noChangeAspect="1"/>
          </p:cNvPicPr>
          <p:nvPr/>
        </p:nvPicPr>
        <p:blipFill>
          <a:blip r:embed="rId1"/>
          <a:stretch>
            <a:fillRect/>
          </a:stretch>
        </p:blipFill>
        <p:spPr>
          <a:xfrm>
            <a:off x="0" y="3068638"/>
            <a:ext cx="4570413" cy="3429000"/>
          </a:xfrm>
          <a:prstGeom prst="rect">
            <a:avLst/>
          </a:prstGeom>
          <a:noFill/>
          <a:ln w="9525">
            <a:noFill/>
          </a:ln>
        </p:spPr>
      </p:pic>
      <p:pic>
        <p:nvPicPr>
          <p:cNvPr id="141316" name="Picture 6" descr="C:\wen\stone1104\图片资料\green_slate.jpg"/>
          <p:cNvPicPr>
            <a:picLocks noChangeAspect="1"/>
          </p:cNvPicPr>
          <p:nvPr/>
        </p:nvPicPr>
        <p:blipFill>
          <a:blip r:embed="rId2"/>
          <a:stretch>
            <a:fillRect/>
          </a:stretch>
        </p:blipFill>
        <p:spPr>
          <a:xfrm>
            <a:off x="4573588" y="3068638"/>
            <a:ext cx="4570412" cy="3429000"/>
          </a:xfrm>
          <a:prstGeom prst="rect">
            <a:avLst/>
          </a:prstGeom>
          <a:noFill/>
          <a:ln w="9525">
            <a:noFill/>
          </a:ln>
        </p:spPr>
      </p:pic>
      <p:sp>
        <p:nvSpPr>
          <p:cNvPr id="141317" name="矩形 1"/>
          <p:cNvSpPr/>
          <p:nvPr/>
        </p:nvSpPr>
        <p:spPr>
          <a:xfrm>
            <a:off x="3462338" y="6045200"/>
            <a:ext cx="954087" cy="400050"/>
          </a:xfrm>
          <a:prstGeom prst="rect">
            <a:avLst/>
          </a:prstGeom>
          <a:noFill/>
          <a:ln w="9525">
            <a:noFill/>
          </a:ln>
        </p:spPr>
        <p:txBody>
          <a:bodyPr wrap="none">
            <a:spAutoFit/>
          </a:bodyPr>
          <a:p>
            <a:pPr eaLnBrk="1" hangingPunct="1"/>
            <a:r>
              <a:rPr lang="zh-CN" altLang="en-US" sz="2000" b="0" dirty="0">
                <a:solidFill>
                  <a:srgbClr val="C00000"/>
                </a:solidFill>
                <a:latin typeface="Times New Roman" panose="02020603050405020304" pitchFamily="18" charset="0"/>
                <a:ea typeface="楷体_GB2312" pitchFamily="1" charset="-122"/>
              </a:rPr>
              <a:t>片麻岩</a:t>
            </a:r>
            <a:endParaRPr lang="zh-CN" altLang="en-US" sz="2000" b="0" dirty="0">
              <a:solidFill>
                <a:srgbClr val="C00000"/>
              </a:solidFill>
              <a:latin typeface="Times New Roman" panose="02020603050405020304" pitchFamily="18" charset="0"/>
              <a:ea typeface="楷体_GB2312" pitchFamily="1" charset="-122"/>
            </a:endParaRPr>
          </a:p>
        </p:txBody>
      </p:sp>
      <p:sp>
        <p:nvSpPr>
          <p:cNvPr id="141318" name="矩形 7"/>
          <p:cNvSpPr/>
          <p:nvPr/>
        </p:nvSpPr>
        <p:spPr>
          <a:xfrm>
            <a:off x="4643438" y="6053138"/>
            <a:ext cx="698500" cy="400050"/>
          </a:xfrm>
          <a:prstGeom prst="rect">
            <a:avLst/>
          </a:prstGeom>
          <a:noFill/>
          <a:ln w="9525">
            <a:noFill/>
          </a:ln>
        </p:spPr>
        <p:txBody>
          <a:bodyPr wrap="none">
            <a:spAutoFit/>
          </a:bodyPr>
          <a:p>
            <a:pPr eaLnBrk="1" hangingPunct="1"/>
            <a:r>
              <a:rPr lang="zh-CN" altLang="en-US" sz="2000" b="0" dirty="0">
                <a:solidFill>
                  <a:srgbClr val="C00000"/>
                </a:solidFill>
                <a:latin typeface="Times New Roman" panose="02020603050405020304" pitchFamily="18" charset="0"/>
                <a:ea typeface="楷体_GB2312" pitchFamily="1" charset="-122"/>
              </a:rPr>
              <a:t>板岩</a:t>
            </a:r>
            <a:endParaRPr lang="zh-CN" altLang="en-US" sz="2000" b="0" dirty="0">
              <a:solidFill>
                <a:srgbClr val="C00000"/>
              </a:solidFill>
              <a:latin typeface="Times New Roman" panose="02020603050405020304" pitchFamily="18" charset="0"/>
              <a:ea typeface="楷体_GB2312" pitchFamily="1"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Text Box 2"/>
          <p:cNvSpPr txBox="1"/>
          <p:nvPr/>
        </p:nvSpPr>
        <p:spPr>
          <a:xfrm>
            <a:off x="457200" y="333375"/>
            <a:ext cx="8147050" cy="2879725"/>
          </a:xfrm>
          <a:prstGeom prst="rect">
            <a:avLst/>
          </a:prstGeom>
          <a:noFill/>
          <a:ln w="9525">
            <a:noFill/>
          </a:ln>
        </p:spPr>
        <p:txBody>
          <a:bodyPr>
            <a:spAutoFit/>
          </a:bodyPr>
          <a:p>
            <a:pPr>
              <a:spcAft>
                <a:spcPts val="1200"/>
              </a:spcAft>
            </a:pPr>
            <a:r>
              <a:rPr lang="zh-CN" altLang="en-US" dirty="0">
                <a:solidFill>
                  <a:srgbClr val="000099"/>
                </a:solidFill>
                <a:latin typeface="黑体" panose="02010609060101010101" pitchFamily="49" charset="-122"/>
                <a:ea typeface="黑体" panose="02010609060101010101" pitchFamily="49" charset="-122"/>
              </a:rPr>
              <a:t>四、变质岩的构造</a:t>
            </a:r>
            <a:endParaRPr lang="zh-CN" altLang="en-US" dirty="0">
              <a:solidFill>
                <a:srgbClr val="000099"/>
              </a:solidFill>
              <a:latin typeface="黑体" panose="02010609060101010101" pitchFamily="49" charset="-122"/>
              <a:ea typeface="黑体" panose="02010609060101010101" pitchFamily="49" charset="-122"/>
            </a:endParaRPr>
          </a:p>
          <a:p>
            <a:pPr>
              <a:spcAft>
                <a:spcPts val="600"/>
              </a:spcAft>
            </a:pPr>
            <a:r>
              <a:rPr lang="zh-CN" altLang="en-US" b="0" dirty="0">
                <a:solidFill>
                  <a:srgbClr val="000099"/>
                </a:solidFill>
                <a:latin typeface="黑体" panose="02010609060101010101" pitchFamily="49" charset="-122"/>
                <a:ea typeface="黑体" panose="02010609060101010101" pitchFamily="49" charset="-122"/>
              </a:rPr>
              <a:t>大部分变质岩具有明显的定向构造 </a:t>
            </a:r>
            <a:r>
              <a:rPr lang="en-US" altLang="zh-CN" b="0" dirty="0">
                <a:solidFill>
                  <a:srgbClr val="000099"/>
                </a:solidFill>
                <a:latin typeface="黑体" panose="02010609060101010101" pitchFamily="49" charset="-122"/>
                <a:ea typeface="黑体" panose="02010609060101010101" pitchFamily="49" charset="-122"/>
              </a:rPr>
              <a:t>-- </a:t>
            </a:r>
            <a:r>
              <a:rPr lang="zh-CN" altLang="en-US" dirty="0">
                <a:solidFill>
                  <a:srgbClr val="000099"/>
                </a:solidFill>
                <a:latin typeface="黑体" panose="02010609060101010101" pitchFamily="49" charset="-122"/>
                <a:ea typeface="黑体" panose="02010609060101010101" pitchFamily="49" charset="-122"/>
              </a:rPr>
              <a:t>片理构造</a:t>
            </a:r>
            <a:r>
              <a:rPr lang="zh-CN" altLang="en-US" b="0" dirty="0">
                <a:solidFill>
                  <a:srgbClr val="000099"/>
                </a:solidFill>
                <a:latin typeface="黑体" panose="02010609060101010101" pitchFamily="49" charset="-122"/>
                <a:ea typeface="黑体" panose="02010609060101010101" pitchFamily="49" charset="-122"/>
              </a:rPr>
              <a:t>。通常是在区域变质作用的定向压力下，造成片状或柱状矿物定向排列或定向的微裂隙。片理构造包括板状构造、千枚状构造、片状构造，片麻状构造和条带状构造。</a:t>
            </a:r>
            <a:endParaRPr lang="en-US" altLang="x-none" b="0" dirty="0">
              <a:solidFill>
                <a:srgbClr val="000099"/>
              </a:solidFill>
              <a:latin typeface="黑体" panose="02010609060101010101" pitchFamily="49" charset="-122"/>
              <a:ea typeface="黑体" panose="02010609060101010101" pitchFamily="49" charset="-122"/>
            </a:endParaRPr>
          </a:p>
          <a:p>
            <a:r>
              <a:rPr lang="zh-CN" altLang="en-US" dirty="0">
                <a:solidFill>
                  <a:srgbClr val="000099"/>
                </a:solidFill>
                <a:latin typeface="黑体" panose="02010609060101010101" pitchFamily="49" charset="-122"/>
                <a:ea typeface="黑体" panose="02010609060101010101" pitchFamily="49" charset="-122"/>
              </a:rPr>
              <a:t>块状构造</a:t>
            </a:r>
            <a:r>
              <a:rPr lang="zh-CN" altLang="en-US" b="0" dirty="0">
                <a:solidFill>
                  <a:srgbClr val="000099"/>
                </a:solidFill>
                <a:latin typeface="黑体" panose="02010609060101010101" pitchFamily="49" charset="-122"/>
                <a:ea typeface="黑体" panose="02010609060101010101" pitchFamily="49" charset="-122"/>
              </a:rPr>
              <a:t>：岩石中结晶矿物分布均匀、无定向排列、也无定向裂开性质。如石英岩和大理岩。</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42339" name="Picture 11" descr="Gneiss (mchenry)"/>
          <p:cNvPicPr>
            <a:picLocks noChangeAspect="1"/>
          </p:cNvPicPr>
          <p:nvPr/>
        </p:nvPicPr>
        <p:blipFill>
          <a:blip r:embed="rId1"/>
          <a:srcRect/>
          <a:stretch>
            <a:fillRect/>
          </a:stretch>
        </p:blipFill>
        <p:spPr>
          <a:xfrm>
            <a:off x="468313" y="3327400"/>
            <a:ext cx="4175125" cy="2940050"/>
          </a:xfrm>
          <a:prstGeom prst="rect">
            <a:avLst/>
          </a:prstGeom>
          <a:noFill/>
          <a:ln w="9525">
            <a:noFill/>
          </a:ln>
        </p:spPr>
      </p:pic>
      <p:pic>
        <p:nvPicPr>
          <p:cNvPr id="142340" name="Picture 3" descr="F:\Teaching\4 minerals and rocks\rock metamorphic变质岩\Blue-Grey marble(www.guilford.edu)-b.jpg"/>
          <p:cNvPicPr>
            <a:picLocks noChangeAspect="1"/>
          </p:cNvPicPr>
          <p:nvPr/>
        </p:nvPicPr>
        <p:blipFill>
          <a:blip r:embed="rId2"/>
          <a:stretch>
            <a:fillRect/>
          </a:stretch>
        </p:blipFill>
        <p:spPr>
          <a:xfrm>
            <a:off x="4724400" y="3255963"/>
            <a:ext cx="4024313" cy="3024187"/>
          </a:xfrm>
          <a:prstGeom prst="rect">
            <a:avLst/>
          </a:prstGeom>
          <a:noFill/>
          <a:ln w="9525">
            <a:noFill/>
          </a:ln>
        </p:spPr>
      </p:pic>
      <p:sp>
        <p:nvSpPr>
          <p:cNvPr id="142341" name="TextBox 4"/>
          <p:cNvSpPr txBox="1"/>
          <p:nvPr/>
        </p:nvSpPr>
        <p:spPr>
          <a:xfrm>
            <a:off x="468313" y="6264275"/>
            <a:ext cx="8351837" cy="460375"/>
          </a:xfrm>
          <a:prstGeom prst="rect">
            <a:avLst/>
          </a:prstGeom>
          <a:noFill/>
          <a:ln w="9525">
            <a:noFill/>
          </a:ln>
        </p:spPr>
        <p:txBody>
          <a:bodyPr>
            <a:spAutoFit/>
          </a:bodyPr>
          <a:p>
            <a:pPr eaLnBrk="1" hangingPunct="1"/>
            <a:r>
              <a:rPr lang="zh-CN" altLang="en-US" b="0" dirty="0">
                <a:solidFill>
                  <a:srgbClr val="000099"/>
                </a:solidFill>
                <a:latin typeface="黑体" panose="02010609060101010101" pitchFamily="49" charset="-122"/>
                <a:ea typeface="黑体" panose="02010609060101010101" pitchFamily="49" charset="-122"/>
              </a:rPr>
              <a:t>定向的</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片理构造                  不定向的</a:t>
            </a:r>
            <a:r>
              <a:rPr lang="en-US" altLang="zh-CN" b="0" dirty="0">
                <a:solidFill>
                  <a:srgbClr val="000099"/>
                </a:solidFill>
                <a:latin typeface="黑体" panose="02010609060101010101" pitchFamily="49" charset="-122"/>
                <a:ea typeface="黑体" panose="02010609060101010101" pitchFamily="49" charset="-122"/>
              </a:rPr>
              <a:t>—</a:t>
            </a:r>
            <a:r>
              <a:rPr lang="zh-CN" altLang="en-US" b="0" dirty="0">
                <a:solidFill>
                  <a:srgbClr val="000099"/>
                </a:solidFill>
                <a:latin typeface="黑体" panose="02010609060101010101" pitchFamily="49" charset="-122"/>
                <a:ea typeface="黑体" panose="02010609060101010101" pitchFamily="49" charset="-122"/>
              </a:rPr>
              <a:t>块状构造</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Text Box 3"/>
          <p:cNvSpPr txBox="1"/>
          <p:nvPr/>
        </p:nvSpPr>
        <p:spPr>
          <a:xfrm>
            <a:off x="396875" y="733425"/>
            <a:ext cx="8135938" cy="822325"/>
          </a:xfrm>
          <a:prstGeom prst="rect">
            <a:avLst/>
          </a:prstGeom>
          <a:noFill/>
          <a:ln w="9525">
            <a:noFill/>
          </a:ln>
        </p:spPr>
        <p:txBody>
          <a:bodyPr>
            <a:spAutoFit/>
          </a:bodyPr>
          <a:p>
            <a:pPr eaLnBrk="1" hangingPunct="1">
              <a:spcAft>
                <a:spcPts val="600"/>
              </a:spcAft>
            </a:pPr>
            <a:r>
              <a:rPr lang="zh-CN" altLang="en-US" b="0" dirty="0">
                <a:solidFill>
                  <a:srgbClr val="000099"/>
                </a:solidFill>
                <a:latin typeface="黑体" panose="02010609060101010101" pitchFamily="49" charset="-122"/>
                <a:ea typeface="黑体" panose="02010609060101010101" pitchFamily="49" charset="-122"/>
              </a:rPr>
              <a:t>片理构造中，</a:t>
            </a:r>
            <a:r>
              <a:rPr lang="zh-CN" altLang="en-US" dirty="0">
                <a:solidFill>
                  <a:srgbClr val="000099"/>
                </a:solidFill>
                <a:latin typeface="黑体" panose="02010609060101010101" pitchFamily="49" charset="-122"/>
                <a:ea typeface="黑体" panose="02010609060101010101" pitchFamily="49" charset="-122"/>
              </a:rPr>
              <a:t>片状构造</a:t>
            </a:r>
            <a:r>
              <a:rPr lang="zh-CN" altLang="en-US" b="0" dirty="0">
                <a:solidFill>
                  <a:srgbClr val="000099"/>
                </a:solidFill>
                <a:latin typeface="黑体" panose="02010609060101010101" pitchFamily="49" charset="-122"/>
                <a:ea typeface="黑体" panose="02010609060101010101" pitchFamily="49" charset="-122"/>
              </a:rPr>
              <a:t>、</a:t>
            </a:r>
            <a:r>
              <a:rPr lang="zh-CN" altLang="en-US" dirty="0">
                <a:solidFill>
                  <a:srgbClr val="000099"/>
                </a:solidFill>
                <a:latin typeface="黑体" panose="02010609060101010101" pitchFamily="49" charset="-122"/>
                <a:ea typeface="黑体" panose="02010609060101010101" pitchFamily="49" charset="-122"/>
              </a:rPr>
              <a:t>千枚状构造</a:t>
            </a:r>
            <a:r>
              <a:rPr lang="zh-CN" altLang="en-US" b="0" dirty="0">
                <a:solidFill>
                  <a:srgbClr val="000099"/>
                </a:solidFill>
                <a:latin typeface="黑体" panose="02010609060101010101" pitchFamily="49" charset="-122"/>
                <a:ea typeface="黑体" panose="02010609060101010101" pitchFamily="49" charset="-122"/>
              </a:rPr>
              <a:t>和</a:t>
            </a:r>
            <a:r>
              <a:rPr lang="zh-CN" altLang="en-US" dirty="0">
                <a:solidFill>
                  <a:srgbClr val="000099"/>
                </a:solidFill>
                <a:latin typeface="黑体" panose="02010609060101010101" pitchFamily="49" charset="-122"/>
                <a:ea typeface="黑体" panose="02010609060101010101" pitchFamily="49" charset="-122"/>
              </a:rPr>
              <a:t>板状构造</a:t>
            </a:r>
            <a:r>
              <a:rPr lang="zh-CN" altLang="en-US" b="0" dirty="0">
                <a:solidFill>
                  <a:srgbClr val="000099"/>
                </a:solidFill>
                <a:latin typeface="黑体" panose="02010609060101010101" pitchFamily="49" charset="-122"/>
                <a:ea typeface="黑体" panose="02010609060101010101" pitchFamily="49" charset="-122"/>
              </a:rPr>
              <a:t>，片状矿物为主，岩石具有很强的板片状剥开的性质。</a:t>
            </a:r>
            <a:endParaRPr lang="en-US" altLang="x-none" b="0" dirty="0">
              <a:solidFill>
                <a:srgbClr val="000099"/>
              </a:solidFill>
              <a:latin typeface="黑体" panose="02010609060101010101" pitchFamily="49" charset="-122"/>
              <a:ea typeface="黑体" panose="02010609060101010101" pitchFamily="49" charset="-122"/>
            </a:endParaRPr>
          </a:p>
        </p:txBody>
      </p:sp>
      <p:sp>
        <p:nvSpPr>
          <p:cNvPr id="143363" name="矩形 1"/>
          <p:cNvSpPr/>
          <p:nvPr/>
        </p:nvSpPr>
        <p:spPr>
          <a:xfrm>
            <a:off x="1692275" y="5373688"/>
            <a:ext cx="6264275" cy="457200"/>
          </a:xfrm>
          <a:prstGeom prst="rect">
            <a:avLst/>
          </a:prstGeom>
          <a:noFill/>
          <a:ln w="9525">
            <a:noFill/>
          </a:ln>
        </p:spPr>
        <p:txBody>
          <a:bodyPr>
            <a:spAutoFit/>
          </a:bodyPr>
          <a:p>
            <a:pPr eaLnBrk="1" hangingPunct="1"/>
            <a:r>
              <a:rPr lang="zh-CN" altLang="en-US" b="0" dirty="0">
                <a:solidFill>
                  <a:srgbClr val="000099"/>
                </a:solidFill>
                <a:latin typeface="黑体" panose="02010609060101010101" pitchFamily="49" charset="-122"/>
                <a:ea typeface="黑体" panose="02010609060101010101" pitchFamily="49" charset="-122"/>
              </a:rPr>
              <a:t>板状构造</a:t>
            </a:r>
            <a:r>
              <a:rPr lang="en-US" altLang="x-none" b="0" dirty="0">
                <a:solidFill>
                  <a:srgbClr val="000099"/>
                </a:solidFill>
                <a:latin typeface="黑体" panose="02010609060101010101" pitchFamily="49" charset="-122"/>
                <a:ea typeface="黑体" panose="02010609060101010101" pitchFamily="49" charset="-122"/>
              </a:rPr>
              <a:t>                  </a:t>
            </a:r>
            <a:r>
              <a:rPr lang="zh-CN" altLang="en-US" b="0" dirty="0">
                <a:solidFill>
                  <a:srgbClr val="000099"/>
                </a:solidFill>
                <a:latin typeface="黑体" panose="02010609060101010101" pitchFamily="49" charset="-122"/>
                <a:ea typeface="黑体" panose="02010609060101010101" pitchFamily="49" charset="-122"/>
              </a:rPr>
              <a:t>片状构造</a:t>
            </a:r>
            <a:endParaRPr lang="zh-CN" altLang="en-US" b="0" dirty="0">
              <a:solidFill>
                <a:schemeClr val="tx1"/>
              </a:solidFill>
              <a:latin typeface="黑体" panose="02010609060101010101" pitchFamily="49" charset="-122"/>
              <a:ea typeface="黑体" panose="02010609060101010101" pitchFamily="49" charset="-122"/>
            </a:endParaRPr>
          </a:p>
        </p:txBody>
      </p:sp>
      <p:pic>
        <p:nvPicPr>
          <p:cNvPr id="143364" name="Picture 4" descr="red_slate"/>
          <p:cNvPicPr>
            <a:picLocks noChangeAspect="1"/>
          </p:cNvPicPr>
          <p:nvPr/>
        </p:nvPicPr>
        <p:blipFill>
          <a:blip r:embed="rId1"/>
          <a:srcRect/>
          <a:stretch>
            <a:fillRect/>
          </a:stretch>
        </p:blipFill>
        <p:spPr>
          <a:xfrm>
            <a:off x="34925" y="2060575"/>
            <a:ext cx="4576763" cy="3097213"/>
          </a:xfrm>
          <a:prstGeom prst="rect">
            <a:avLst/>
          </a:prstGeom>
          <a:noFill/>
          <a:ln w="9525">
            <a:noFill/>
          </a:ln>
        </p:spPr>
      </p:pic>
      <p:pic>
        <p:nvPicPr>
          <p:cNvPr id="143365" name="Picture 5" descr="变质岩-白云母片岩"/>
          <p:cNvPicPr>
            <a:picLocks noChangeAspect="1"/>
          </p:cNvPicPr>
          <p:nvPr/>
        </p:nvPicPr>
        <p:blipFill>
          <a:blip r:embed="rId2"/>
          <a:srcRect/>
          <a:stretch>
            <a:fillRect/>
          </a:stretch>
        </p:blipFill>
        <p:spPr>
          <a:xfrm>
            <a:off x="4622800" y="2060575"/>
            <a:ext cx="4481513" cy="3125788"/>
          </a:xfrm>
          <a:prstGeom prst="rect">
            <a:avLst/>
          </a:prstGeom>
          <a:noFill/>
          <a:ln w="9525">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Text Box 3"/>
          <p:cNvSpPr txBox="1"/>
          <p:nvPr/>
        </p:nvSpPr>
        <p:spPr>
          <a:xfrm>
            <a:off x="323850" y="504825"/>
            <a:ext cx="8135938" cy="1555750"/>
          </a:xfrm>
          <a:prstGeom prst="rect">
            <a:avLst/>
          </a:prstGeom>
          <a:noFill/>
          <a:ln w="9525">
            <a:noFill/>
          </a:ln>
        </p:spPr>
        <p:txBody>
          <a:bodyPr>
            <a:spAutoFit/>
          </a:bodyPr>
          <a:p>
            <a:pPr eaLnBrk="1" hangingPunct="1">
              <a:spcAft>
                <a:spcPts val="600"/>
              </a:spcAft>
            </a:pPr>
            <a:r>
              <a:rPr lang="zh-CN" altLang="en-US" b="0" dirty="0">
                <a:solidFill>
                  <a:srgbClr val="000099"/>
                </a:solidFill>
                <a:latin typeface="黑体" panose="02010609060101010101" pitchFamily="49" charset="-122"/>
                <a:ea typeface="黑体" panose="02010609060101010101" pitchFamily="49" charset="-122"/>
              </a:rPr>
              <a:t>片理构造中，</a:t>
            </a:r>
            <a:r>
              <a:rPr lang="zh-CN" altLang="en-US" dirty="0">
                <a:solidFill>
                  <a:srgbClr val="000099"/>
                </a:solidFill>
                <a:latin typeface="黑体" panose="02010609060101010101" pitchFamily="49" charset="-122"/>
                <a:ea typeface="黑体" panose="02010609060101010101" pitchFamily="49" charset="-122"/>
              </a:rPr>
              <a:t>片麻状构造</a:t>
            </a:r>
            <a:r>
              <a:rPr lang="zh-CN" altLang="en-US" b="0" dirty="0">
                <a:solidFill>
                  <a:srgbClr val="000099"/>
                </a:solidFill>
                <a:latin typeface="黑体" panose="02010609060101010101" pitchFamily="49" charset="-122"/>
                <a:ea typeface="黑体" panose="02010609060101010101" pitchFamily="49" charset="-122"/>
              </a:rPr>
              <a:t>和</a:t>
            </a:r>
            <a:r>
              <a:rPr lang="zh-CN" altLang="en-US" dirty="0">
                <a:solidFill>
                  <a:srgbClr val="000099"/>
                </a:solidFill>
                <a:latin typeface="黑体" panose="02010609060101010101" pitchFamily="49" charset="-122"/>
                <a:ea typeface="黑体" panose="02010609060101010101" pitchFamily="49" charset="-122"/>
              </a:rPr>
              <a:t>条带状构造</a:t>
            </a:r>
            <a:r>
              <a:rPr lang="zh-CN" altLang="en-US" b="0" dirty="0">
                <a:solidFill>
                  <a:srgbClr val="000099"/>
                </a:solidFill>
                <a:latin typeface="黑体" panose="02010609060101010101" pitchFamily="49" charset="-122"/>
                <a:ea typeface="黑体" panose="02010609060101010101" pitchFamily="49" charset="-122"/>
              </a:rPr>
              <a:t>：岩石主要由长石、石英等粒状矿物组成，部分矿物定向排列或条带状分布，使岩石外表显出深浅色泽相间的不连续条带（</a:t>
            </a:r>
            <a:r>
              <a:rPr lang="zh-CN" altLang="en-US" dirty="0">
                <a:solidFill>
                  <a:srgbClr val="000099"/>
                </a:solidFill>
                <a:latin typeface="黑体" panose="02010609060101010101" pitchFamily="49" charset="-122"/>
                <a:ea typeface="黑体" panose="02010609060101010101" pitchFamily="49" charset="-122"/>
              </a:rPr>
              <a:t>片麻状构造</a:t>
            </a:r>
            <a:r>
              <a:rPr lang="zh-CN" altLang="en-US" b="0" dirty="0">
                <a:solidFill>
                  <a:srgbClr val="000099"/>
                </a:solidFill>
                <a:latin typeface="黑体" panose="02010609060101010101" pitchFamily="49" charset="-122"/>
                <a:ea typeface="黑体" panose="02010609060101010101" pitchFamily="49" charset="-122"/>
              </a:rPr>
              <a:t>）或连续条带（</a:t>
            </a:r>
            <a:r>
              <a:rPr lang="zh-CN" altLang="en-US" dirty="0">
                <a:solidFill>
                  <a:srgbClr val="000099"/>
                </a:solidFill>
                <a:latin typeface="黑体" panose="02010609060101010101" pitchFamily="49" charset="-122"/>
                <a:ea typeface="黑体" panose="02010609060101010101" pitchFamily="49" charset="-122"/>
              </a:rPr>
              <a:t>条带状构造</a:t>
            </a:r>
            <a:r>
              <a:rPr lang="zh-CN" altLang="en-US" b="0" dirty="0">
                <a:solidFill>
                  <a:srgbClr val="000099"/>
                </a:solidFill>
                <a:latin typeface="黑体" panose="02010609060101010101" pitchFamily="49" charset="-122"/>
                <a:ea typeface="黑体" panose="02010609060101010101" pitchFamily="49" charset="-122"/>
              </a:rPr>
              <a:t>）。</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44387" name="Picture 4" descr="0607泰安-张文国-泰山石（约50cm）"/>
          <p:cNvPicPr>
            <a:picLocks noChangeAspect="1"/>
          </p:cNvPicPr>
          <p:nvPr/>
        </p:nvPicPr>
        <p:blipFill>
          <a:blip r:embed="rId1"/>
          <a:stretch>
            <a:fillRect/>
          </a:stretch>
        </p:blipFill>
        <p:spPr>
          <a:xfrm>
            <a:off x="5318125" y="2349500"/>
            <a:ext cx="3714750" cy="3714750"/>
          </a:xfrm>
          <a:prstGeom prst="rect">
            <a:avLst/>
          </a:prstGeom>
          <a:noFill/>
          <a:ln w="9525">
            <a:noFill/>
          </a:ln>
        </p:spPr>
      </p:pic>
      <p:pic>
        <p:nvPicPr>
          <p:cNvPr id="144388" name="Picture 4" descr="F:\Teaching\4 minerals and rocks\rock metamorphic变质岩\Sliced gneiss.jpg"/>
          <p:cNvPicPr>
            <a:picLocks noChangeAspect="1"/>
          </p:cNvPicPr>
          <p:nvPr/>
        </p:nvPicPr>
        <p:blipFill>
          <a:blip r:embed="rId2"/>
          <a:srcRect/>
          <a:stretch>
            <a:fillRect/>
          </a:stretch>
        </p:blipFill>
        <p:spPr>
          <a:xfrm>
            <a:off x="165100" y="2733675"/>
            <a:ext cx="5054600" cy="3330575"/>
          </a:xfrm>
          <a:prstGeom prst="rect">
            <a:avLst/>
          </a:prstGeom>
          <a:noFill/>
          <a:ln w="9525">
            <a:noFill/>
          </a:ln>
        </p:spPr>
      </p:pic>
      <p:sp>
        <p:nvSpPr>
          <p:cNvPr id="144389" name="矩形 1"/>
          <p:cNvSpPr/>
          <p:nvPr/>
        </p:nvSpPr>
        <p:spPr>
          <a:xfrm>
            <a:off x="1763713" y="6064250"/>
            <a:ext cx="6264275" cy="461963"/>
          </a:xfrm>
          <a:prstGeom prst="rect">
            <a:avLst/>
          </a:prstGeom>
          <a:noFill/>
          <a:ln w="9525">
            <a:noFill/>
          </a:ln>
        </p:spPr>
        <p:txBody>
          <a:bodyPr>
            <a:spAutoFit/>
          </a:bodyPr>
          <a:p>
            <a:pPr eaLnBrk="1" hangingPunct="1"/>
            <a:r>
              <a:rPr lang="zh-CN" altLang="en-US" dirty="0">
                <a:solidFill>
                  <a:srgbClr val="000099"/>
                </a:solidFill>
                <a:latin typeface="黑体" panose="02010609060101010101" pitchFamily="49" charset="-122"/>
                <a:ea typeface="黑体" panose="02010609060101010101" pitchFamily="49" charset="-122"/>
              </a:rPr>
              <a:t>片麻状构造</a:t>
            </a:r>
            <a:r>
              <a:rPr lang="en-US" altLang="x-none" b="0" dirty="0">
                <a:solidFill>
                  <a:srgbClr val="000099"/>
                </a:solidFill>
                <a:latin typeface="黑体" panose="02010609060101010101" pitchFamily="49" charset="-122"/>
                <a:ea typeface="黑体" panose="02010609060101010101" pitchFamily="49" charset="-122"/>
              </a:rPr>
              <a:t>                   </a:t>
            </a:r>
            <a:r>
              <a:rPr lang="zh-CN" altLang="en-US" dirty="0">
                <a:solidFill>
                  <a:srgbClr val="000099"/>
                </a:solidFill>
                <a:latin typeface="黑体" panose="02010609060101010101" pitchFamily="49" charset="-122"/>
                <a:ea typeface="黑体" panose="02010609060101010101" pitchFamily="49" charset="-122"/>
              </a:rPr>
              <a:t>条带状构造</a:t>
            </a:r>
            <a:endParaRPr lang="zh-CN" altLang="en-US" b="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矩形 1"/>
          <p:cNvSpPr/>
          <p:nvPr/>
        </p:nvSpPr>
        <p:spPr>
          <a:xfrm>
            <a:off x="468313" y="447675"/>
            <a:ext cx="7056437" cy="457200"/>
          </a:xfrm>
          <a:prstGeom prst="rect">
            <a:avLst/>
          </a:prstGeom>
          <a:noFill/>
          <a:ln w="9525">
            <a:noFill/>
          </a:ln>
        </p:spPr>
        <p:txBody>
          <a:bodyPr>
            <a:spAutoFit/>
          </a:bodyPr>
          <a:p>
            <a:pPr eaLnBrk="1" hangingPunct="1"/>
            <a:r>
              <a:rPr lang="zh-CN" altLang="en-US" dirty="0">
                <a:solidFill>
                  <a:srgbClr val="000099"/>
                </a:solidFill>
                <a:latin typeface="黑体" panose="02010609060101010101" pitchFamily="49" charset="-122"/>
                <a:ea typeface="黑体" panose="02010609060101010101" pitchFamily="49" charset="-122"/>
              </a:rPr>
              <a:t>五、变质岩的种类</a:t>
            </a:r>
            <a:endParaRPr lang="zh-CN" altLang="en-US" dirty="0">
              <a:solidFill>
                <a:srgbClr val="000099"/>
              </a:solidFill>
              <a:latin typeface="黑体" panose="02010609060101010101" pitchFamily="49" charset="-122"/>
              <a:ea typeface="黑体" panose="02010609060101010101" pitchFamily="49" charset="-122"/>
            </a:endParaRPr>
          </a:p>
        </p:txBody>
      </p:sp>
      <p:graphicFrame>
        <p:nvGraphicFramePr>
          <p:cNvPr id="103427" name="Group 3"/>
          <p:cNvGraphicFramePr>
            <a:graphicFrameLocks noGrp="1"/>
          </p:cNvGraphicFramePr>
          <p:nvPr/>
        </p:nvGraphicFramePr>
        <p:xfrm>
          <a:off x="466725" y="1196975"/>
          <a:ext cx="7558088" cy="2192338"/>
        </p:xfrm>
        <a:graphic>
          <a:graphicData uri="http://schemas.openxmlformats.org/drawingml/2006/table">
            <a:tbl>
              <a:tblPr/>
              <a:tblGrid>
                <a:gridCol w="2581275"/>
                <a:gridCol w="4976813"/>
              </a:tblGrid>
              <a:tr h="563563">
                <a:tc>
                  <a:txBody>
                    <a:bodyPr/>
                    <a:lstStyle/>
                    <a:p>
                      <a:pPr marL="0" marR="0" lvl="0" indent="0" algn="ctr" defTabSz="914400" rtl="0" eaLnBrk="1" fontAlgn="base" latinLnBrk="0" hangingPunct="1">
                        <a:lnSpc>
                          <a:spcPct val="100000"/>
                        </a:lnSpc>
                        <a:spcBef>
                          <a:spcPct val="40000"/>
                        </a:spcBef>
                        <a:spcAft>
                          <a:spcPct val="20000"/>
                        </a:spcAft>
                        <a:buClrTx/>
                        <a:buSzPct val="100000"/>
                        <a:buFont typeface="Arial" panose="020B0604020202020204" pitchFamily="34" charset="0"/>
                        <a:buNone/>
                      </a:pPr>
                      <a:r>
                        <a:rPr kumimoji="0" lang="zh-CN" sz="2000" b="1"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分类</a:t>
                      </a:r>
                      <a:endParaRPr kumimoji="0" lang="zh-CN" sz="2000" b="1"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8F7"/>
                    </a:solidFill>
                  </a:tcPr>
                </a:tc>
                <a:tc>
                  <a:txBody>
                    <a:bodyPr/>
                    <a:lstStyle/>
                    <a:p>
                      <a:pPr marL="0" marR="0" lvl="0" indent="0" algn="ctr" defTabSz="914400" rtl="0" eaLnBrk="1" fontAlgn="base" latinLnBrk="0" hangingPunct="1">
                        <a:lnSpc>
                          <a:spcPct val="100000"/>
                        </a:lnSpc>
                        <a:spcBef>
                          <a:spcPct val="40000"/>
                        </a:spcBef>
                        <a:spcAft>
                          <a:spcPct val="20000"/>
                        </a:spcAft>
                        <a:buClrTx/>
                        <a:buSzPct val="100000"/>
                        <a:buFont typeface="Arial" panose="020B0604020202020204" pitchFamily="34" charset="0"/>
                        <a:buNone/>
                      </a:pPr>
                      <a:r>
                        <a:rPr kumimoji="0" lang="zh-CN" sz="2000" b="1"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主要岩石</a:t>
                      </a:r>
                      <a:endParaRPr kumimoji="0" lang="zh-CN" sz="2000" b="1"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8F7"/>
                    </a:solidFill>
                  </a:tcPr>
                </a:tc>
              </a:tr>
              <a:tr h="565150">
                <a:tc>
                  <a:txBody>
                    <a:bodyPr/>
                    <a:lstStyle/>
                    <a:p>
                      <a:pPr marL="0" marR="0" lvl="0" indent="0" algn="ctr" defTabSz="914400" rtl="0" eaLnBrk="1" fontAlgn="base" latinLnBrk="0" hangingPunct="1">
                        <a:lnSpc>
                          <a:spcPct val="100000"/>
                        </a:lnSpc>
                        <a:spcBef>
                          <a:spcPct val="40000"/>
                        </a:spcBef>
                        <a:spcAft>
                          <a:spcPct val="20000"/>
                        </a:spcAft>
                        <a:buClrTx/>
                        <a:buSzPct val="100000"/>
                        <a:buFont typeface="Arial" panose="020B0604020202020204" pitchFamily="34" charset="0"/>
                        <a:buNone/>
                      </a:pPr>
                      <a:r>
                        <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区域变质岩</a:t>
                      </a:r>
                      <a:endPar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8F7"/>
                    </a:solidFill>
                  </a:tcPr>
                </a:tc>
                <a:tc>
                  <a:txBody>
                    <a:bodyPr/>
                    <a:lstStyle/>
                    <a:p>
                      <a:pPr marL="0" marR="0" lvl="0" indent="0" algn="l" defTabSz="914400" rtl="0" eaLnBrk="1" fontAlgn="base" latinLnBrk="0" hangingPunct="1">
                        <a:lnSpc>
                          <a:spcPct val="100000"/>
                        </a:lnSpc>
                        <a:spcBef>
                          <a:spcPct val="40000"/>
                        </a:spcBef>
                        <a:spcAft>
                          <a:spcPct val="20000"/>
                        </a:spcAft>
                        <a:buClrTx/>
                        <a:buSzPct val="100000"/>
                        <a:buFont typeface="Arial" panose="020B0604020202020204" pitchFamily="34" charset="0"/>
                        <a:buNone/>
                      </a:pPr>
                      <a:r>
                        <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板岩、千枚岩、片岩、片麻岩</a:t>
                      </a:r>
                      <a:r>
                        <a:rPr lang="zh-CN" sz="2000" smtClean="0">
                          <a:ln>
                            <a:noFill/>
                          </a:ln>
                          <a:solidFill>
                            <a:schemeClr val="bg2"/>
                          </a:solidFill>
                          <a:effectLst/>
                          <a:latin typeface="黑体" panose="02010609060101010101" pitchFamily="49" charset="-122"/>
                          <a:ea typeface="黑体" panose="02010609060101010101" pitchFamily="49" charset="-122"/>
                          <a:sym typeface="+mn-ea"/>
                        </a:rPr>
                        <a:t>、混合岩</a:t>
                      </a:r>
                      <a:endPar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8F7"/>
                    </a:solidFill>
                  </a:tcPr>
                </a:tc>
              </a:tr>
              <a:tr h="547688">
                <a:tc>
                  <a:txBody>
                    <a:bodyPr/>
                    <a:lstStyle/>
                    <a:p>
                      <a:pPr marL="0" marR="0" lvl="0" indent="0" algn="ctr" defTabSz="914400" rtl="0" eaLnBrk="1" fontAlgn="base" latinLnBrk="0" hangingPunct="1">
                        <a:lnSpc>
                          <a:spcPct val="100000"/>
                        </a:lnSpc>
                        <a:spcBef>
                          <a:spcPct val="40000"/>
                        </a:spcBef>
                        <a:spcAft>
                          <a:spcPct val="20000"/>
                        </a:spcAft>
                        <a:buClrTx/>
                        <a:buSzPct val="100000"/>
                        <a:buFont typeface="Arial" panose="020B0604020202020204" pitchFamily="34" charset="0"/>
                        <a:buNone/>
                      </a:pPr>
                      <a:r>
                        <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接触变质岩</a:t>
                      </a:r>
                      <a:endPar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8F7"/>
                    </a:solidFill>
                  </a:tcPr>
                </a:tc>
                <a:tc>
                  <a:txBody>
                    <a:bodyPr/>
                    <a:lstStyle/>
                    <a:p>
                      <a:pPr marL="0" marR="0" lvl="0" indent="0" algn="l" defTabSz="914400" rtl="0" eaLnBrk="1" fontAlgn="base" latinLnBrk="0" hangingPunct="1">
                        <a:lnSpc>
                          <a:spcPct val="100000"/>
                        </a:lnSpc>
                        <a:spcBef>
                          <a:spcPct val="40000"/>
                        </a:spcBef>
                        <a:spcAft>
                          <a:spcPct val="20000"/>
                        </a:spcAft>
                        <a:buClrTx/>
                        <a:buSzPct val="100000"/>
                        <a:buFont typeface="Arial" panose="020B0604020202020204" pitchFamily="34" charset="0"/>
                        <a:buNone/>
                      </a:pPr>
                      <a:r>
                        <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角岩、大理岩、石英岩、蛇纹岩、矽卡岩</a:t>
                      </a:r>
                      <a:endPar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8F7"/>
                    </a:solidFill>
                  </a:tcPr>
                </a:tc>
              </a:tr>
              <a:tr h="515938">
                <a:tc>
                  <a:txBody>
                    <a:bodyPr/>
                    <a:lstStyle/>
                    <a:p>
                      <a:pPr marL="0" marR="0" lvl="0" indent="0" algn="ctr" defTabSz="914400" rtl="0" eaLnBrk="1" fontAlgn="base" latinLnBrk="0" hangingPunct="1">
                        <a:lnSpc>
                          <a:spcPct val="100000"/>
                        </a:lnSpc>
                        <a:spcBef>
                          <a:spcPct val="40000"/>
                        </a:spcBef>
                        <a:spcAft>
                          <a:spcPct val="20000"/>
                        </a:spcAft>
                        <a:buClrTx/>
                        <a:buSzPct val="100000"/>
                        <a:buFont typeface="Arial" panose="020B0604020202020204" pitchFamily="34" charset="0"/>
                        <a:buNone/>
                      </a:pPr>
                      <a:r>
                        <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动力变质岩</a:t>
                      </a:r>
                      <a:endPar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8F7"/>
                    </a:solidFill>
                  </a:tcPr>
                </a:tc>
                <a:tc>
                  <a:txBody>
                    <a:bodyPr/>
                    <a:lstStyle/>
                    <a:p>
                      <a:pPr marL="0" marR="0" lvl="0" indent="0" algn="l" defTabSz="914400" rtl="0" eaLnBrk="1" fontAlgn="base" latinLnBrk="0" hangingPunct="1">
                        <a:lnSpc>
                          <a:spcPct val="100000"/>
                        </a:lnSpc>
                        <a:spcBef>
                          <a:spcPct val="40000"/>
                        </a:spcBef>
                        <a:spcAft>
                          <a:spcPct val="20000"/>
                        </a:spcAft>
                        <a:buClrTx/>
                        <a:buSzPct val="100000"/>
                        <a:buFont typeface="Arial" panose="020B0604020202020204" pitchFamily="34" charset="0"/>
                        <a:buNone/>
                      </a:pPr>
                      <a:r>
                        <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rPr>
                        <a:t>碎裂岩、糜棱岩</a:t>
                      </a:r>
                      <a:endParaRPr kumimoji="0" lang="zh-CN" sz="2000" b="0" i="0" u="none" strike="noStrike" cap="none" normalizeH="0" baseline="0" smtClean="0">
                        <a:ln>
                          <a:noFill/>
                        </a:ln>
                        <a:solidFill>
                          <a:schemeClr val="bg2"/>
                        </a:solidFill>
                        <a:effectLst/>
                        <a:latin typeface="黑体" panose="02010609060101010101" pitchFamily="49" charset="-122"/>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EF8F7"/>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Text Box 2"/>
          <p:cNvSpPr txBox="1"/>
          <p:nvPr/>
        </p:nvSpPr>
        <p:spPr>
          <a:xfrm>
            <a:off x="323850" y="188913"/>
            <a:ext cx="7162800" cy="457200"/>
          </a:xfrm>
          <a:prstGeom prst="rect">
            <a:avLst/>
          </a:prstGeom>
          <a:noFill/>
          <a:ln w="9525">
            <a:noFill/>
          </a:ln>
        </p:spPr>
        <p:txBody>
          <a:bodyPr>
            <a:spAutoFit/>
          </a:bodyPr>
          <a:p>
            <a:pPr eaLnBrk="1" hangingPunct="1">
              <a:spcBef>
                <a:spcPct val="50000"/>
              </a:spcBef>
            </a:pPr>
            <a:r>
              <a:rPr lang="zh-CN" altLang="en-US" dirty="0">
                <a:solidFill>
                  <a:srgbClr val="000099"/>
                </a:solidFill>
                <a:latin typeface="楷体_GB2312" pitchFamily="1" charset="-122"/>
                <a:ea typeface="黑体" panose="02010609060101010101" pitchFamily="49" charset="-122"/>
              </a:rPr>
              <a:t>常见变质岩特征</a:t>
            </a:r>
            <a:endParaRPr lang="zh-CN" altLang="en-US" dirty="0">
              <a:solidFill>
                <a:srgbClr val="000099"/>
              </a:solidFill>
              <a:latin typeface="楷体_GB2312" pitchFamily="1" charset="-122"/>
              <a:ea typeface="黑体" panose="02010609060101010101" pitchFamily="49" charset="-122"/>
            </a:endParaRPr>
          </a:p>
        </p:txBody>
      </p:sp>
      <p:graphicFrame>
        <p:nvGraphicFramePr>
          <p:cNvPr id="104451" name="Group 3"/>
          <p:cNvGraphicFramePr>
            <a:graphicFrameLocks noGrp="1"/>
          </p:cNvGraphicFramePr>
          <p:nvPr/>
        </p:nvGraphicFramePr>
        <p:xfrm>
          <a:off x="228600" y="836613"/>
          <a:ext cx="8763000" cy="5157788"/>
        </p:xfrm>
        <a:graphic>
          <a:graphicData uri="http://schemas.openxmlformats.org/drawingml/2006/table">
            <a:tbl>
              <a:tblPr/>
              <a:tblGrid>
                <a:gridCol w="966788"/>
                <a:gridCol w="1006475"/>
                <a:gridCol w="6789737"/>
              </a:tblGrid>
              <a:tr h="458788">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1"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名称</a:t>
                      </a:r>
                      <a:endParaRPr kumimoji="0" lang="zh-CN" sz="2000" b="1"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1"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构造</a:t>
                      </a:r>
                      <a:endParaRPr kumimoji="0" lang="zh-CN" sz="2000" b="1"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1"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主要特征</a:t>
                      </a:r>
                      <a:endParaRPr kumimoji="0" lang="zh-CN" sz="2000" b="1"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片麻岩</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片麻状</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主要为石英和长石，片状矿物可为云母、角闪石</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7016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片岩</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片状</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片状和柱状矿物主要有云母、滑石、绿泥石和角闪石，粒状矿物可有石英</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千枚岩</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千枚状</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主要矿物成分为泥质，绢云母、石英、绿泥石</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7016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板岩</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板状</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结晶微弱，主要成分为粘土矿物，次可有绢云母、绿泥石、石英、云母等。</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大理岩</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块状</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一般为灰黑色，主要成分为方解石及白云石</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石英岩</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块状</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一般为灰色，主要成分为石英</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7016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碎裂岩</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块状</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由压碎的岩石碎块组成，原岩的成分及结构构造特征部分保留，有时有少量绢云母、绿泥石等。</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0064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糜棱岩</a:t>
                      </a:r>
                      <a:endParaRPr kumimoji="0" lang="zh-CN" altLang="en-US"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endParaRPr kumimoji="0" lang="en-US"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块状</a:t>
                      </a:r>
                      <a:endParaRPr kumimoji="0" lang="zh-CN" altLang="en-US"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endParaRPr kumimoji="0" lang="en-US"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rPr>
                        <a:t>由被研磨粉碎的岩石细颗粒组成，原岩的结构构造已完全破坏，矿物成分肉眼难以辨认。常见少量变质矿物如绢云母和绿泥石</a:t>
                      </a:r>
                      <a:endParaRPr kumimoji="0" lang="zh-CN" sz="2000" b="0" i="0" u="none" strike="noStrike" cap="none" normalizeH="0" baseline="0" smtClean="0">
                        <a:ln>
                          <a:noFill/>
                        </a:ln>
                        <a:solidFill>
                          <a:srgbClr val="00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7458" name="Picture 5" descr="板岩"/>
          <p:cNvPicPr>
            <a:picLocks noChangeAspect="1"/>
          </p:cNvPicPr>
          <p:nvPr/>
        </p:nvPicPr>
        <p:blipFill>
          <a:blip r:embed="rId1"/>
          <a:stretch>
            <a:fillRect/>
          </a:stretch>
        </p:blipFill>
        <p:spPr>
          <a:xfrm>
            <a:off x="107950" y="501650"/>
            <a:ext cx="8872538" cy="6356350"/>
          </a:xfrm>
          <a:prstGeom prst="rect">
            <a:avLst/>
          </a:prstGeom>
          <a:noFill/>
          <a:ln w="9525">
            <a:noFill/>
          </a:ln>
        </p:spPr>
      </p:pic>
      <p:sp>
        <p:nvSpPr>
          <p:cNvPr id="147459" name="Text Box 3"/>
          <p:cNvSpPr txBox="1"/>
          <p:nvPr/>
        </p:nvSpPr>
        <p:spPr>
          <a:xfrm>
            <a:off x="323850" y="0"/>
            <a:ext cx="8496300" cy="461963"/>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板岩 细粒结构，板状构造，主要成分为泥质。 </a:t>
            </a:r>
            <a:endParaRPr lang="zh-CN" altLang="en-US" b="0" dirty="0">
              <a:solidFill>
                <a:srgbClr val="000099"/>
              </a:solidFill>
              <a:latin typeface="黑体" panose="02010609060101010101" pitchFamily="49" charset="-122"/>
              <a:ea typeface="黑体" panose="02010609060101010101" pitchFamily="49" charset="-122"/>
            </a:endParaRPr>
          </a:p>
        </p:txBody>
      </p:sp>
      <p:pic>
        <p:nvPicPr>
          <p:cNvPr id="105476" name="Picture 4" descr="Gray Slate"/>
          <p:cNvPicPr>
            <a:picLocks noChangeAspect="1"/>
          </p:cNvPicPr>
          <p:nvPr/>
        </p:nvPicPr>
        <p:blipFill>
          <a:blip r:embed="rId2"/>
          <a:stretch>
            <a:fillRect/>
          </a:stretch>
        </p:blipFill>
        <p:spPr>
          <a:xfrm>
            <a:off x="971550" y="1196975"/>
            <a:ext cx="7129463" cy="53482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fade">
                                      <p:cBhvr>
                                        <p:cTn id="7" dur="10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8482" name="Picture 2" descr="L1130775b"/>
          <p:cNvPicPr>
            <a:picLocks noChangeAspect="1"/>
          </p:cNvPicPr>
          <p:nvPr/>
        </p:nvPicPr>
        <p:blipFill>
          <a:blip r:embed="rId1"/>
          <a:stretch>
            <a:fillRect/>
          </a:stretch>
        </p:blipFill>
        <p:spPr>
          <a:xfrm>
            <a:off x="0" y="-25400"/>
            <a:ext cx="9144000" cy="6094413"/>
          </a:xfrm>
          <a:prstGeom prst="rect">
            <a:avLst/>
          </a:prstGeom>
          <a:noFill/>
          <a:ln w="9525">
            <a:noFill/>
          </a:ln>
        </p:spPr>
      </p:pic>
      <p:pic>
        <p:nvPicPr>
          <p:cNvPr id="106499" name="Picture 3" descr="下苇甸路线-下苇甸村北-板岩（环境课）20070603b"/>
          <p:cNvPicPr>
            <a:picLocks noChangeAspect="1"/>
          </p:cNvPicPr>
          <p:nvPr/>
        </p:nvPicPr>
        <p:blipFill>
          <a:blip r:embed="rId2"/>
          <a:stretch>
            <a:fillRect/>
          </a:stretch>
        </p:blipFill>
        <p:spPr>
          <a:xfrm>
            <a:off x="0" y="-49212"/>
            <a:ext cx="9144000" cy="6097587"/>
          </a:xfrm>
          <a:prstGeom prst="rect">
            <a:avLst/>
          </a:prstGeom>
          <a:noFill/>
          <a:ln w="9525">
            <a:noFill/>
          </a:ln>
        </p:spPr>
      </p:pic>
      <p:sp>
        <p:nvSpPr>
          <p:cNvPr id="148484" name="Text Box 3"/>
          <p:cNvSpPr txBox="1"/>
          <p:nvPr/>
        </p:nvSpPr>
        <p:spPr>
          <a:xfrm>
            <a:off x="323850" y="6242050"/>
            <a:ext cx="8496300" cy="463550"/>
          </a:xfrm>
          <a:prstGeom prst="rect">
            <a:avLst/>
          </a:prstGeom>
          <a:noFill/>
          <a:ln w="9525">
            <a:noFill/>
          </a:ln>
        </p:spPr>
        <p:txBody>
          <a:bodyPr>
            <a:spAutoFit/>
          </a:bodyPr>
          <a:p>
            <a:pPr eaLnBrk="1" hangingPunct="1">
              <a:spcBef>
                <a:spcPct val="50000"/>
              </a:spcBef>
            </a:pPr>
            <a:r>
              <a:rPr lang="zh-CN" altLang="en-US" b="0" dirty="0">
                <a:solidFill>
                  <a:srgbClr val="000099"/>
                </a:solidFill>
                <a:latin typeface="黑体" panose="02010609060101010101" pitchFamily="49" charset="-122"/>
                <a:ea typeface="黑体" panose="02010609060101010101" pitchFamily="49" charset="-122"/>
              </a:rPr>
              <a:t>板岩 细粒结构，板状构造，主要成分为泥质。 </a:t>
            </a:r>
            <a:endParaRPr lang="zh-CN" altLang="en-US" b="0" dirty="0">
              <a:solidFill>
                <a:srgbClr val="00009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499"/>
                                        </p:tgtEl>
                                        <p:attrNameLst>
                                          <p:attrName>style.visibility</p:attrName>
                                        </p:attrNameLst>
                                      </p:cBhvr>
                                      <p:to>
                                        <p:strVal val="visible"/>
                                      </p:to>
                                    </p:set>
                                    <p:animEffect transition="in" filter="fade">
                                      <p:cBhvr>
                                        <p:cTn id="7" dur="2000"/>
                                        <p:tgtEl>
                                          <p:spTgt spid="106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模板">
  <a:themeElements>
    <a:clrScheme name="模板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2400" b="1" i="0" u="none" strike="noStrike" cap="none" normalizeH="0" baseline="0" smtClean="0">
            <a:ln>
              <a:noFill/>
            </a:ln>
            <a:solidFill>
              <a:srgbClr val="FFFF00"/>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2400" b="1" i="0" u="none" strike="noStrike" cap="none" normalizeH="0" baseline="0" smtClean="0">
            <a:ln>
              <a:noFill/>
            </a:ln>
            <a:solidFill>
              <a:srgbClr val="FFFF00"/>
            </a:solidFill>
            <a:effectLst/>
            <a:latin typeface="Times New Roman" panose="02020603050405020304" pitchFamily="18" charset="0"/>
            <a:ea typeface="宋体" panose="02010600030101010101" pitchFamily="2" charset="-122"/>
          </a:defRPr>
        </a:defPPr>
      </a:lstStyle>
    </a:lnDef>
  </a:objectDefaults>
  <a:extraClrSchemeLst>
    <a:extraClrScheme>
      <a:clrScheme name="模板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模板 2">
        <a:dk1>
          <a:srgbClr val="463634"/>
        </a:dk1>
        <a:lt1>
          <a:srgbClr val="FFFFCC"/>
        </a:lt1>
        <a:dk2>
          <a:srgbClr val="795241"/>
        </a:dk2>
        <a:lt2>
          <a:srgbClr val="000000"/>
        </a:lt2>
        <a:accent1>
          <a:srgbClr val="F9DBD3"/>
        </a:accent1>
        <a:accent2>
          <a:srgbClr val="DACA9C"/>
        </a:accent2>
        <a:accent3>
          <a:srgbClr val="FFFFE2"/>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模板">
  <a:themeElements>
    <a:clrScheme name="1_模板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fontScheme name="1_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2400" b="1" i="0" u="none" strike="noStrike" cap="none" normalizeH="0" baseline="0" smtClean="0">
            <a:ln>
              <a:noFill/>
            </a:ln>
            <a:solidFill>
              <a:srgbClr val="FFFF00"/>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2400" b="1" i="0" u="none" strike="noStrike" cap="none" normalizeH="0" baseline="0" smtClean="0">
            <a:ln>
              <a:noFill/>
            </a:ln>
            <a:solidFill>
              <a:srgbClr val="FFFF00"/>
            </a:solidFill>
            <a:effectLst/>
            <a:latin typeface="Times New Roman" panose="02020603050405020304" pitchFamily="18" charset="0"/>
            <a:ea typeface="宋体" panose="02010600030101010101" pitchFamily="2" charset="-122"/>
          </a:defRPr>
        </a:defPPr>
      </a:lstStyle>
    </a:lnDef>
  </a:objectDefaults>
  <a:extraClrSchemeLst>
    <a:extraClrScheme>
      <a:clrScheme name="1_模板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1_模板 2">
        <a:dk1>
          <a:srgbClr val="463634"/>
        </a:dk1>
        <a:lt1>
          <a:srgbClr val="FFFFCC"/>
        </a:lt1>
        <a:dk2>
          <a:srgbClr val="795241"/>
        </a:dk2>
        <a:lt2>
          <a:srgbClr val="000000"/>
        </a:lt2>
        <a:accent1>
          <a:srgbClr val="F9DBD3"/>
        </a:accent1>
        <a:accent2>
          <a:srgbClr val="DACA9C"/>
        </a:accent2>
        <a:accent3>
          <a:srgbClr val="FFFFE2"/>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1_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模板_2">
  <a:themeElements>
    <a:clrScheme name="模板_2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fontScheme name="模板_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2400" b="1" i="0" u="none" strike="noStrike" cap="none" normalizeH="0" baseline="0" smtClean="0">
            <a:ln>
              <a:noFill/>
            </a:ln>
            <a:solidFill>
              <a:srgbClr val="FFFF00"/>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2400" b="1" i="0" u="none" strike="noStrike" cap="none" normalizeH="0" baseline="0" smtClean="0">
            <a:ln>
              <a:noFill/>
            </a:ln>
            <a:solidFill>
              <a:srgbClr val="FFFF00"/>
            </a:solidFill>
            <a:effectLst/>
            <a:latin typeface="Times New Roman" panose="02020603050405020304" pitchFamily="18" charset="0"/>
            <a:ea typeface="宋体" panose="02010600030101010101" pitchFamily="2" charset="-122"/>
          </a:defRPr>
        </a:defPPr>
      </a:lstStyle>
    </a:lnDef>
  </a:objectDefaults>
  <a:extraClrSchemeLst>
    <a:extraClrScheme>
      <a:clrScheme name="模板_2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模板_2 2">
        <a:dk1>
          <a:srgbClr val="463634"/>
        </a:dk1>
        <a:lt1>
          <a:srgbClr val="FFFFCC"/>
        </a:lt1>
        <a:dk2>
          <a:srgbClr val="795241"/>
        </a:dk2>
        <a:lt2>
          <a:srgbClr val="000000"/>
        </a:lt2>
        <a:accent1>
          <a:srgbClr val="F9DBD3"/>
        </a:accent1>
        <a:accent2>
          <a:srgbClr val="DACA9C"/>
        </a:accent2>
        <a:accent3>
          <a:srgbClr val="FFFFE2"/>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模板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D:\wen0803\教学2002\模板.pot</Template>
  <TotalTime>0</TotalTime>
  <Words>9373</Words>
  <Application>WPS 演示</Application>
  <PresentationFormat>全屏显示(4:3)</PresentationFormat>
  <Paragraphs>748</Paragraphs>
  <Slides>108</Slides>
  <Notes>10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108</vt:i4>
      </vt:variant>
    </vt:vector>
  </HeadingPairs>
  <TitlesOfParts>
    <vt:vector size="121" baseType="lpstr">
      <vt:lpstr>Arial</vt:lpstr>
      <vt:lpstr>宋体</vt:lpstr>
      <vt:lpstr>Wingdings</vt:lpstr>
      <vt:lpstr>Times New Roman</vt:lpstr>
      <vt:lpstr>Calibri</vt:lpstr>
      <vt:lpstr>黑体</vt:lpstr>
      <vt:lpstr>微软雅黑</vt:lpstr>
      <vt:lpstr>楷体_GB2312</vt:lpstr>
      <vt:lpstr>Symbol</vt:lpstr>
      <vt:lpstr>新宋体</vt:lpstr>
      <vt:lpstr>模板</vt:lpstr>
      <vt:lpstr>1_模板</vt:lpstr>
      <vt:lpstr>模板_2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tsinghua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wqb</dc:creator>
  <cp:lastModifiedBy>lanrender</cp:lastModifiedBy>
  <cp:revision>541</cp:revision>
  <dcterms:created xsi:type="dcterms:W3CDTF">2002-03-02T13:31:00Z</dcterms:created>
  <dcterms:modified xsi:type="dcterms:W3CDTF">2018-09-24T11:53:33Z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